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1" r:id="rId12"/>
    <p:sldId id="273" r:id="rId13"/>
    <p:sldId id="274" r:id="rId14"/>
    <p:sldId id="275" r:id="rId15"/>
    <p:sldId id="266" r:id="rId16"/>
    <p:sldId id="267" r:id="rId17"/>
    <p:sldId id="276" r:id="rId18"/>
    <p:sldId id="272" r:id="rId19"/>
    <p:sldId id="277" r:id="rId20"/>
    <p:sldId id="270" r:id="rId21"/>
    <p:sldId id="278" r:id="rId22"/>
    <p:sldId id="268" r:id="rId23"/>
    <p:sldId id="279" r:id="rId24"/>
    <p:sldId id="26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2/8/19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2/8/19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openweathermap.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eroku.com/" TargetMode="External"/><Relationship Id="rId2" Type="http://schemas.openxmlformats.org/officeDocument/2006/relationships/hyperlink" Target="https://farm-r.com/" TargetMode="External"/><Relationship Id="rId1" Type="http://schemas.openxmlformats.org/officeDocument/2006/relationships/slideLayout" Target="../slideLayouts/slideLayout2.xml"/><Relationship Id="rId4" Type="http://schemas.openxmlformats.org/officeDocument/2006/relationships/hyperlink" Target="https://www.messenger.com/t/teamfarm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essenger.com/t/ibmwatsonchatbot" TargetMode="External"/><Relationship Id="rId2" Type="http://schemas.openxmlformats.org/officeDocument/2006/relationships/hyperlink" Target="https://www.ibm.com/cloud/watson-assistant/" TargetMode="External"/><Relationship Id="rId1" Type="http://schemas.openxmlformats.org/officeDocument/2006/relationships/slideLayout" Target="../slideLayouts/slideLayout2.xml"/><Relationship Id="rId4" Type="http://schemas.openxmlformats.org/officeDocument/2006/relationships/hyperlink" Target="https://deep-learning-bots.slac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bm.com/cloud/watson-assistan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ialogflow.com/" TargetMode="External"/><Relationship Id="rId2" Type="http://schemas.openxmlformats.org/officeDocument/2006/relationships/hyperlink" Target="http://openweathermap.org/" TargetMode="External"/><Relationship Id="rId1" Type="http://schemas.openxmlformats.org/officeDocument/2006/relationships/slideLayout" Target="../slideLayouts/slideLayout2.xml"/><Relationship Id="rId5" Type="http://schemas.openxmlformats.org/officeDocument/2006/relationships/hyperlink" Target="https://github.com/vamsivarma/dl-dialogflow" TargetMode="External"/><Relationship Id="rId4" Type="http://schemas.openxmlformats.org/officeDocument/2006/relationships/hyperlink" Target="https://deep-learning-bots.slack.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heroku.com/" TargetMode="External"/><Relationship Id="rId2" Type="http://schemas.openxmlformats.org/officeDocument/2006/relationships/hyperlink" Target="https://finance.yahoo.com/quote/GOOG/history?p=GOOG&amp;.tsrc=fin-srch" TargetMode="External"/><Relationship Id="rId1" Type="http://schemas.openxmlformats.org/officeDocument/2006/relationships/slideLayout" Target="../slideLayouts/slideLayout2.xml"/><Relationship Id="rId4" Type="http://schemas.openxmlformats.org/officeDocument/2006/relationships/hyperlink" Target="https://github.com/vamsivarma/stock-predicto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anychat.com/" TargetMode="External"/><Relationship Id="rId2" Type="http://schemas.openxmlformats.org/officeDocument/2006/relationships/hyperlink" Target="http://www.chatfuel.com/" TargetMode="External"/><Relationship Id="rId1" Type="http://schemas.openxmlformats.org/officeDocument/2006/relationships/slideLayout" Target="../slideLayouts/slideLayout2.xml"/><Relationship Id="rId6" Type="http://schemas.openxmlformats.org/officeDocument/2006/relationships/hyperlink" Target="https://www.ibm.com/cloud/watson-assistant-2/" TargetMode="External"/><Relationship Id="rId5" Type="http://schemas.openxmlformats.org/officeDocument/2006/relationships/hyperlink" Target="https://dialogflow.com/" TargetMode="External"/><Relationship Id="rId4" Type="http://schemas.openxmlformats.org/officeDocument/2006/relationships/hyperlink" Target="https://itsalive.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BF0E-243F-E848-A4F0-830A95C5CC41}"/>
              </a:ext>
            </a:extLst>
          </p:cNvPr>
          <p:cNvSpPr>
            <a:spLocks noGrp="1"/>
          </p:cNvSpPr>
          <p:nvPr>
            <p:ph type="ctrTitle"/>
          </p:nvPr>
        </p:nvSpPr>
        <p:spPr>
          <a:xfrm>
            <a:off x="1565910" y="1122363"/>
            <a:ext cx="9498330" cy="1986597"/>
          </a:xfrm>
        </p:spPr>
        <p:txBody>
          <a:bodyPr>
            <a:normAutofit/>
          </a:bodyPr>
          <a:lstStyle/>
          <a:p>
            <a:pPr algn="ctr"/>
            <a:r>
              <a:rPr lang="en-GB" sz="3400" dirty="0">
                <a:latin typeface="Tahoma" panose="020B0604030504040204" pitchFamily="34" charset="0"/>
                <a:ea typeface="Tahoma" panose="020B0604030504040204" pitchFamily="34" charset="0"/>
                <a:cs typeface="Tahoma" panose="020B0604030504040204" pitchFamily="34" charset="0"/>
              </a:rPr>
              <a:t>Neural chatbots for official statistics</a:t>
            </a:r>
          </a:p>
        </p:txBody>
      </p:sp>
      <p:sp>
        <p:nvSpPr>
          <p:cNvPr id="3" name="Subtitle 2">
            <a:extLst>
              <a:ext uri="{FF2B5EF4-FFF2-40B4-BE49-F238E27FC236}">
                <a16:creationId xmlns:a16="http://schemas.microsoft.com/office/drawing/2014/main" id="{50B77ECF-9A79-9C48-9BC0-10695F4A4980}"/>
              </a:ext>
            </a:extLst>
          </p:cNvPr>
          <p:cNvSpPr>
            <a:spLocks noGrp="1"/>
          </p:cNvSpPr>
          <p:nvPr>
            <p:ph type="subTitle" idx="1"/>
          </p:nvPr>
        </p:nvSpPr>
        <p:spPr/>
        <p:txBody>
          <a:bodyPr/>
          <a:lstStyle/>
          <a:p>
            <a:pPr algn="ctr"/>
            <a:r>
              <a:rPr lang="en-GB" dirty="0"/>
              <a:t>By </a:t>
            </a:r>
            <a:r>
              <a:rPr lang="en-GB" dirty="0" err="1"/>
              <a:t>vamsi</a:t>
            </a:r>
            <a:r>
              <a:rPr lang="en-GB" dirty="0"/>
              <a:t> Krishna </a:t>
            </a:r>
            <a:r>
              <a:rPr lang="en-GB" dirty="0" err="1"/>
              <a:t>varma</a:t>
            </a:r>
            <a:r>
              <a:rPr lang="en-GB" dirty="0"/>
              <a:t> </a:t>
            </a:r>
            <a:r>
              <a:rPr lang="en-GB" dirty="0" err="1"/>
              <a:t>Gunturi</a:t>
            </a:r>
            <a:r>
              <a:rPr lang="en-GB" dirty="0"/>
              <a:t> (1794653) </a:t>
            </a:r>
          </a:p>
        </p:txBody>
      </p:sp>
    </p:spTree>
    <p:extLst>
      <p:ext uri="{BB962C8B-B14F-4D97-AF65-F5344CB8AC3E}">
        <p14:creationId xmlns:p14="http://schemas.microsoft.com/office/powerpoint/2010/main" val="414149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AI BOT workflow</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lstStyle/>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Input – </a:t>
            </a:r>
            <a:r>
              <a:rPr lang="en-GB" dirty="0">
                <a:latin typeface="Tahoma" panose="020B0604030504040204" pitchFamily="34" charset="0"/>
                <a:ea typeface="Tahoma" panose="020B0604030504040204" pitchFamily="34" charset="0"/>
                <a:cs typeface="Tahoma" panose="020B0604030504040204" pitchFamily="34" charset="0"/>
              </a:rPr>
              <a:t>User types in a message (User expressions) through an user interface like Slack, Google Assistant, Facebook messenger etc.., </a:t>
            </a:r>
          </a:p>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Agent – </a:t>
            </a:r>
            <a:r>
              <a:rPr lang="en-GB" dirty="0">
                <a:latin typeface="Tahoma" panose="020B0604030504040204" pitchFamily="34" charset="0"/>
                <a:ea typeface="Tahoma" panose="020B0604030504040204" pitchFamily="34" charset="0"/>
                <a:cs typeface="Tahoma" panose="020B0604030504040204" pitchFamily="34" charset="0"/>
              </a:rPr>
              <a:t>Then the control flow passes to an agent which is a module which incorporates natural language processing to understand what user meant and transforms user requests to actionable data</a:t>
            </a:r>
          </a:p>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Intent -  </a:t>
            </a:r>
            <a:r>
              <a:rPr lang="en-GB" dirty="0">
                <a:latin typeface="Tahoma" panose="020B0604030504040204" pitchFamily="34" charset="0"/>
                <a:ea typeface="Tahoma" panose="020B0604030504040204" pitchFamily="34" charset="0"/>
                <a:cs typeface="Tahoma" panose="020B0604030504040204" pitchFamily="34" charset="0"/>
              </a:rPr>
              <a:t>Then the agent maps the user requests to an intent and then the intent determines action taken by the code</a:t>
            </a:r>
          </a:p>
        </p:txBody>
      </p:sp>
    </p:spTree>
    <p:extLst>
      <p:ext uri="{BB962C8B-B14F-4D97-AF65-F5344CB8AC3E}">
        <p14:creationId xmlns:p14="http://schemas.microsoft.com/office/powerpoint/2010/main" val="2431433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AI BOT workflow (continued..)</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lstStyle/>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Fulfilment – </a:t>
            </a:r>
            <a:r>
              <a:rPr lang="en-GB" dirty="0">
                <a:latin typeface="Tahoma" panose="020B0604030504040204" pitchFamily="34" charset="0"/>
                <a:ea typeface="Tahoma" panose="020B0604030504040204" pitchFamily="34" charset="0"/>
                <a:cs typeface="Tahoma" panose="020B0604030504040204" pitchFamily="34" charset="0"/>
              </a:rPr>
              <a:t>The code executes to fulfil the intent of the user </a:t>
            </a:r>
          </a:p>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Response –  </a:t>
            </a:r>
            <a:r>
              <a:rPr lang="en-GB" dirty="0">
                <a:latin typeface="Tahoma" panose="020B0604030504040204" pitchFamily="34" charset="0"/>
                <a:ea typeface="Tahoma" panose="020B0604030504040204" pitchFamily="34" charset="0"/>
                <a:cs typeface="Tahoma" panose="020B0604030504040204" pitchFamily="34" charset="0"/>
              </a:rPr>
              <a:t>The response in the form of a text message is sent back to the user</a:t>
            </a:r>
          </a:p>
        </p:txBody>
      </p:sp>
    </p:spTree>
    <p:extLst>
      <p:ext uri="{BB962C8B-B14F-4D97-AF65-F5344CB8AC3E}">
        <p14:creationId xmlns:p14="http://schemas.microsoft.com/office/powerpoint/2010/main" val="1325476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What is deep learning ? </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Deep learning is an artificial intelligence function that aims to imitate the main functions of human brain. A deep learning model firstly processes data, creates and identifies patterns and finally uses these in decision-making process. </a:t>
            </a:r>
          </a:p>
          <a:p>
            <a:r>
              <a:rPr lang="en-GB" dirty="0">
                <a:latin typeface="Tahoma" panose="020B0604030504040204" pitchFamily="34" charset="0"/>
                <a:ea typeface="Tahoma" panose="020B0604030504040204" pitchFamily="34" charset="0"/>
                <a:cs typeface="Tahoma" panose="020B0604030504040204" pitchFamily="34" charset="0"/>
              </a:rPr>
              <a:t>Deep learning stands out from traditional machine learning since its networks are capable of learning from unstructured and unlabelled data in an unsupervised way.</a:t>
            </a:r>
          </a:p>
        </p:txBody>
      </p:sp>
    </p:spTree>
    <p:extLst>
      <p:ext uri="{BB962C8B-B14F-4D97-AF65-F5344CB8AC3E}">
        <p14:creationId xmlns:p14="http://schemas.microsoft.com/office/powerpoint/2010/main" val="157954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Deep learning mechanisms</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Artificial neural networks (ANNs)</a:t>
            </a:r>
          </a:p>
          <a:p>
            <a:r>
              <a:rPr lang="en-GB" dirty="0">
                <a:latin typeface="Tahoma" panose="020B0604030504040204" pitchFamily="34" charset="0"/>
                <a:ea typeface="Tahoma" panose="020B0604030504040204" pitchFamily="34" charset="0"/>
                <a:cs typeface="Tahoma" panose="020B0604030504040204" pitchFamily="34" charset="0"/>
              </a:rPr>
              <a:t>Convolutional neural networks (CNNs)</a:t>
            </a:r>
          </a:p>
          <a:p>
            <a:r>
              <a:rPr lang="en-GB" dirty="0">
                <a:latin typeface="Tahoma" panose="020B0604030504040204" pitchFamily="34" charset="0"/>
                <a:ea typeface="Tahoma" panose="020B0604030504040204" pitchFamily="34" charset="0"/>
                <a:cs typeface="Tahoma" panose="020B0604030504040204" pitchFamily="34" charset="0"/>
              </a:rPr>
              <a:t>Recurring neural networks (RNNs)</a:t>
            </a:r>
          </a:p>
          <a:p>
            <a:r>
              <a:rPr lang="en-GB" dirty="0">
                <a:latin typeface="Tahoma" panose="020B0604030504040204" pitchFamily="34" charset="0"/>
                <a:ea typeface="Tahoma" panose="020B0604030504040204" pitchFamily="34" charset="0"/>
                <a:cs typeface="Tahoma" panose="020B0604030504040204" pitchFamily="34" charset="0"/>
              </a:rPr>
              <a:t>Boltzmann machines (BM)</a:t>
            </a:r>
          </a:p>
          <a:p>
            <a:r>
              <a:rPr lang="en-GB" dirty="0">
                <a:latin typeface="Tahoma" panose="020B0604030504040204" pitchFamily="34" charset="0"/>
                <a:ea typeface="Tahoma" panose="020B0604030504040204" pitchFamily="34" charset="0"/>
                <a:cs typeface="Tahoma" panose="020B0604030504040204" pitchFamily="34" charset="0"/>
              </a:rPr>
              <a:t>Long short term memory (LSTM)</a:t>
            </a:r>
          </a:p>
          <a:p>
            <a:r>
              <a:rPr lang="en-GB" dirty="0">
                <a:latin typeface="Tahoma" panose="020B0604030504040204" pitchFamily="34" charset="0"/>
                <a:ea typeface="Tahoma" panose="020B0604030504040204" pitchFamily="34" charset="0"/>
                <a:cs typeface="Tahoma" panose="020B0604030504040204" pitchFamily="34" charset="0"/>
              </a:rPr>
              <a:t>Generative adversarial networks (GANs)</a:t>
            </a:r>
          </a:p>
        </p:txBody>
      </p:sp>
    </p:spTree>
    <p:extLst>
      <p:ext uri="{BB962C8B-B14F-4D97-AF65-F5344CB8AC3E}">
        <p14:creationId xmlns:p14="http://schemas.microsoft.com/office/powerpoint/2010/main" val="125964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Applications of Deep learning</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normAutofit lnSpcReduction="10000"/>
          </a:bodyPr>
          <a:lstStyle/>
          <a:p>
            <a:r>
              <a:rPr lang="en-GB" b="1" dirty="0">
                <a:latin typeface="Tahoma" panose="020B0604030504040204" pitchFamily="34" charset="0"/>
                <a:ea typeface="Tahoma" panose="020B0604030504040204" pitchFamily="34" charset="0"/>
                <a:cs typeface="Tahoma" panose="020B0604030504040204" pitchFamily="34" charset="0"/>
              </a:rPr>
              <a:t>Image recognition</a:t>
            </a:r>
            <a:r>
              <a:rPr lang="en-GB" dirty="0">
                <a:latin typeface="Tahoma" panose="020B0604030504040204" pitchFamily="34" charset="0"/>
                <a:ea typeface="Tahoma" panose="020B0604030504040204" pitchFamily="34" charset="0"/>
                <a:cs typeface="Tahoma" panose="020B0604030504040204" pitchFamily="34" charset="0"/>
              </a:rPr>
              <a:t>.  Example: Google deep dream</a:t>
            </a:r>
          </a:p>
          <a:p>
            <a:r>
              <a:rPr lang="en-GB" b="1" dirty="0">
                <a:latin typeface="Tahoma" panose="020B0604030504040204" pitchFamily="34" charset="0"/>
                <a:ea typeface="Tahoma" panose="020B0604030504040204" pitchFamily="34" charset="0"/>
                <a:cs typeface="Tahoma" panose="020B0604030504040204" pitchFamily="34" charset="0"/>
              </a:rPr>
              <a:t>Computer vision</a:t>
            </a:r>
            <a:r>
              <a:rPr lang="en-GB" dirty="0">
                <a:latin typeface="Tahoma" panose="020B0604030504040204" pitchFamily="34" charset="0"/>
                <a:ea typeface="Tahoma" panose="020B0604030504040204" pitchFamily="34" charset="0"/>
                <a:cs typeface="Tahoma" panose="020B0604030504040204" pitchFamily="34" charset="0"/>
              </a:rPr>
              <a:t>. Example: Face detection, Facebook automatic tagging</a:t>
            </a:r>
          </a:p>
          <a:p>
            <a:r>
              <a:rPr lang="en-GB" b="1" dirty="0">
                <a:latin typeface="Tahoma" panose="020B0604030504040204" pitchFamily="34" charset="0"/>
                <a:ea typeface="Tahoma" panose="020B0604030504040204" pitchFamily="34" charset="0"/>
                <a:cs typeface="Tahoma" panose="020B0604030504040204" pitchFamily="34" charset="0"/>
              </a:rPr>
              <a:t>Natural language processing</a:t>
            </a:r>
            <a:r>
              <a:rPr lang="en-GB" dirty="0">
                <a:latin typeface="Tahoma" panose="020B0604030504040204" pitchFamily="34" charset="0"/>
                <a:ea typeface="Tahoma" panose="020B0604030504040204" pitchFamily="34" charset="0"/>
                <a:cs typeface="Tahoma" panose="020B0604030504040204" pitchFamily="34" charset="0"/>
              </a:rPr>
              <a:t>. Example: Google translate</a:t>
            </a:r>
          </a:p>
          <a:p>
            <a:r>
              <a:rPr lang="en-GB" b="1" dirty="0">
                <a:latin typeface="Tahoma" panose="020B0604030504040204" pitchFamily="34" charset="0"/>
                <a:ea typeface="Tahoma" panose="020B0604030504040204" pitchFamily="34" charset="0"/>
                <a:cs typeface="Tahoma" panose="020B0604030504040204" pitchFamily="34" charset="0"/>
              </a:rPr>
              <a:t>Pattern recognition</a:t>
            </a:r>
            <a:r>
              <a:rPr lang="en-GB" dirty="0">
                <a:latin typeface="Tahoma" panose="020B0604030504040204" pitchFamily="34" charset="0"/>
                <a:ea typeface="Tahoma" panose="020B0604030504040204" pitchFamily="34" charset="0"/>
                <a:cs typeface="Tahoma" panose="020B0604030504040204" pitchFamily="34" charset="0"/>
              </a:rPr>
              <a:t>. Example:  GAN’s like Creating essays, writing poems and generating artwork, Fake videos etc..,</a:t>
            </a:r>
          </a:p>
          <a:p>
            <a:r>
              <a:rPr lang="en-GB" b="1" dirty="0">
                <a:latin typeface="Tahoma" panose="020B0604030504040204" pitchFamily="34" charset="0"/>
                <a:ea typeface="Tahoma" panose="020B0604030504040204" pitchFamily="34" charset="0"/>
                <a:cs typeface="Tahoma" panose="020B0604030504040204" pitchFamily="34" charset="0"/>
              </a:rPr>
              <a:t>Speech recognition</a:t>
            </a:r>
            <a:r>
              <a:rPr lang="en-GB" dirty="0">
                <a:latin typeface="Tahoma" panose="020B0604030504040204" pitchFamily="34" charset="0"/>
                <a:ea typeface="Tahoma" panose="020B0604030504040204" pitchFamily="34" charset="0"/>
                <a:cs typeface="Tahoma" panose="020B0604030504040204" pitchFamily="34" charset="0"/>
              </a:rPr>
              <a:t>. Example: Google Assistant, Amazon Echo, Apple Siri etc..,</a:t>
            </a:r>
          </a:p>
        </p:txBody>
      </p:sp>
    </p:spTree>
    <p:extLst>
      <p:ext uri="{BB962C8B-B14F-4D97-AF65-F5344CB8AC3E}">
        <p14:creationId xmlns:p14="http://schemas.microsoft.com/office/powerpoint/2010/main" val="220654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618518"/>
            <a:ext cx="9905998" cy="5373208"/>
          </a:xfrm>
        </p:spPr>
        <p:txBody>
          <a:bodyPr/>
          <a:lstStyle/>
          <a:p>
            <a:pPr algn="ctr"/>
            <a:r>
              <a:rPr lang="en-GB" dirty="0">
                <a:latin typeface="Tahoma" panose="020B0604030504040204" pitchFamily="34" charset="0"/>
                <a:ea typeface="Tahoma" panose="020B0604030504040204" pitchFamily="34" charset="0"/>
                <a:cs typeface="Tahoma" panose="020B0604030504040204" pitchFamily="34" charset="0"/>
              </a:rPr>
              <a:t>CHATBOT Demos</a:t>
            </a:r>
          </a:p>
        </p:txBody>
      </p:sp>
    </p:spTree>
    <p:extLst>
      <p:ext uri="{BB962C8B-B14F-4D97-AF65-F5344CB8AC3E}">
        <p14:creationId xmlns:p14="http://schemas.microsoft.com/office/powerpoint/2010/main" val="221844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Types of bots analysed</a:t>
            </a:r>
          </a:p>
        </p:txBody>
      </p:sp>
      <p:sp>
        <p:nvSpPr>
          <p:cNvPr id="7" name="Content Placeholder 6">
            <a:extLst>
              <a:ext uri="{FF2B5EF4-FFF2-40B4-BE49-F238E27FC236}">
                <a16:creationId xmlns:a16="http://schemas.microsoft.com/office/drawing/2014/main" id="{81781BF8-87CD-D24D-89AD-2F6D5EA9BA01}"/>
              </a:ext>
            </a:extLst>
          </p:cNvPr>
          <p:cNvSpPr>
            <a:spLocks noGrp="1"/>
          </p:cNvSpPr>
          <p:nvPr>
            <p:ph idx="1"/>
          </p:nvPr>
        </p:nvSpPr>
        <p:spPr>
          <a:xfrm>
            <a:off x="1141412" y="1451610"/>
            <a:ext cx="9905999" cy="4869180"/>
          </a:xfrm>
        </p:spPr>
        <p:txBody>
          <a:bodyPr>
            <a:normAutofit fontScale="92500" lnSpcReduction="10000"/>
          </a:bodyPr>
          <a:lstStyle/>
          <a:p>
            <a:r>
              <a:rPr lang="en-GB" dirty="0">
                <a:latin typeface="Tahoma" panose="020B0604030504040204" pitchFamily="34" charset="0"/>
                <a:ea typeface="Tahoma" panose="020B0604030504040204" pitchFamily="34" charset="0"/>
                <a:cs typeface="Tahoma" panose="020B0604030504040204" pitchFamily="34" charset="0"/>
              </a:rPr>
              <a:t>In this work, 5 types of chatbots are analysed based on the level of complexity of implementation – </a:t>
            </a:r>
          </a:p>
          <a:p>
            <a:pPr lvl="1"/>
            <a:r>
              <a:rPr lang="en-GB" b="1" dirty="0">
                <a:latin typeface="Tahoma" panose="020B0604030504040204" pitchFamily="34" charset="0"/>
                <a:ea typeface="Tahoma" panose="020B0604030504040204" pitchFamily="34" charset="0"/>
                <a:cs typeface="Tahoma" panose="020B0604030504040204" pitchFamily="34" charset="0"/>
              </a:rPr>
              <a:t>Basic rule based chatbot</a:t>
            </a:r>
            <a:r>
              <a:rPr lang="en-GB" dirty="0">
                <a:latin typeface="Tahoma" panose="020B0604030504040204" pitchFamily="34" charset="0"/>
                <a:ea typeface="Tahoma" panose="020B0604030504040204" pitchFamily="34" charset="0"/>
                <a:cs typeface="Tahoma" panose="020B0604030504040204" pitchFamily="34" charset="0"/>
              </a:rPr>
              <a:t> using chat fuel (No machine learning involved just web scrapping)</a:t>
            </a:r>
          </a:p>
          <a:p>
            <a:pPr lvl="1"/>
            <a:r>
              <a:rPr lang="en-GB" b="1" dirty="0">
                <a:latin typeface="Tahoma" panose="020B0604030504040204" pitchFamily="34" charset="0"/>
                <a:ea typeface="Tahoma" panose="020B0604030504040204" pitchFamily="34" charset="0"/>
                <a:cs typeface="Tahoma" panose="020B0604030504040204" pitchFamily="34" charset="0"/>
              </a:rPr>
              <a:t>Intermediate bot using IBM Watson</a:t>
            </a:r>
            <a:r>
              <a:rPr lang="en-GB" dirty="0">
                <a:latin typeface="Tahoma" panose="020B0604030504040204" pitchFamily="34" charset="0"/>
                <a:ea typeface="Tahoma" panose="020B0604030504040204" pitchFamily="34" charset="0"/>
                <a:cs typeface="Tahoma" panose="020B0604030504040204" pitchFamily="34" charset="0"/>
              </a:rPr>
              <a:t> for driverless cars and training the bot using training data supplied as an external json file (Supervised learning)</a:t>
            </a:r>
          </a:p>
          <a:p>
            <a:pPr lvl="1"/>
            <a:r>
              <a:rPr lang="en-GB" b="1" dirty="0">
                <a:latin typeface="Tahoma" panose="020B0604030504040204" pitchFamily="34" charset="0"/>
                <a:ea typeface="Tahoma" panose="020B0604030504040204" pitchFamily="34" charset="0"/>
                <a:cs typeface="Tahoma" panose="020B0604030504040204" pitchFamily="34" charset="0"/>
              </a:rPr>
              <a:t>Intermediate bot using Google </a:t>
            </a:r>
            <a:r>
              <a:rPr lang="en-GB" b="1" dirty="0" err="1">
                <a:latin typeface="Tahoma" panose="020B0604030504040204" pitchFamily="34" charset="0"/>
                <a:ea typeface="Tahoma" panose="020B0604030504040204" pitchFamily="34" charset="0"/>
                <a:cs typeface="Tahoma" panose="020B0604030504040204" pitchFamily="34" charset="0"/>
              </a:rPr>
              <a:t>DialogFlow</a:t>
            </a:r>
            <a:r>
              <a:rPr lang="en-GB" dirty="0">
                <a:latin typeface="Tahoma" panose="020B0604030504040204" pitchFamily="34" charset="0"/>
                <a:ea typeface="Tahoma" panose="020B0604030504040204" pitchFamily="34" charset="0"/>
                <a:cs typeface="Tahoma" panose="020B0604030504040204" pitchFamily="34" charset="0"/>
              </a:rPr>
              <a:t> to get weather of a city on a particular day using </a:t>
            </a:r>
            <a:r>
              <a:rPr lang="en-GB" dirty="0">
                <a:latin typeface="Tahoma" panose="020B0604030504040204" pitchFamily="34" charset="0"/>
                <a:ea typeface="Tahoma" panose="020B0604030504040204" pitchFamily="34" charset="0"/>
                <a:cs typeface="Tahoma" panose="020B0604030504040204" pitchFamily="34" charset="0"/>
                <a:hlinkClick r:id="rId2"/>
              </a:rPr>
              <a:t>openweathermap</a:t>
            </a:r>
            <a:r>
              <a:rPr lang="en-GB" dirty="0">
                <a:latin typeface="Tahoma" panose="020B0604030504040204" pitchFamily="34" charset="0"/>
                <a:ea typeface="Tahoma" panose="020B0604030504040204" pitchFamily="34" charset="0"/>
                <a:cs typeface="Tahoma" panose="020B0604030504040204" pitchFamily="34" charset="0"/>
              </a:rPr>
              <a:t> website. (Supervised learning)</a:t>
            </a:r>
          </a:p>
          <a:p>
            <a:pPr lvl="1"/>
            <a:r>
              <a:rPr lang="en-GB" b="1" dirty="0">
                <a:latin typeface="Tahoma" panose="020B0604030504040204" pitchFamily="34" charset="0"/>
                <a:ea typeface="Tahoma" panose="020B0604030504040204" pitchFamily="34" charset="0"/>
                <a:cs typeface="Tahoma" panose="020B0604030504040204" pitchFamily="34" charset="0"/>
              </a:rPr>
              <a:t>LSTM based Deep learning chatbot using Google </a:t>
            </a:r>
            <a:r>
              <a:rPr lang="en-GB" b="1" dirty="0" err="1">
                <a:latin typeface="Tahoma" panose="020B0604030504040204" pitchFamily="34" charset="0"/>
                <a:ea typeface="Tahoma" panose="020B0604030504040204" pitchFamily="34" charset="0"/>
                <a:cs typeface="Tahoma" panose="020B0604030504040204" pitchFamily="34" charset="0"/>
              </a:rPr>
              <a:t>DialogFlow</a:t>
            </a:r>
            <a:r>
              <a:rPr lang="en-GB" b="1" dirty="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to forecast the stock price of a particular company. (Semi Supervised learning) </a:t>
            </a:r>
          </a:p>
          <a:p>
            <a:pPr lvl="1"/>
            <a:r>
              <a:rPr lang="en-GB" b="1" dirty="0">
                <a:latin typeface="Tahoma" panose="020B0604030504040204" pitchFamily="34" charset="0"/>
                <a:ea typeface="Tahoma" panose="020B0604030504040204" pitchFamily="34" charset="0"/>
                <a:cs typeface="Tahoma" panose="020B0604030504040204" pitchFamily="34" charset="0"/>
              </a:rPr>
              <a:t>Pure deep learning bot using LSTM</a:t>
            </a:r>
            <a:r>
              <a:rPr lang="en-GB" dirty="0">
                <a:latin typeface="Tahoma" panose="020B0604030504040204" pitchFamily="34" charset="0"/>
                <a:ea typeface="Tahoma" panose="020B0604030504040204" pitchFamily="34" charset="0"/>
                <a:cs typeface="Tahoma" panose="020B0604030504040204" pitchFamily="34" charset="0"/>
              </a:rPr>
              <a:t> model which is trained using movie dialogues from over 600 movies to generate responses on the fly (Unsupervised learning)</a:t>
            </a: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lvl="1"/>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601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Interactive BOT Using chat fuel</a:t>
            </a:r>
          </a:p>
        </p:txBody>
      </p:sp>
      <p:sp>
        <p:nvSpPr>
          <p:cNvPr id="7" name="Content Placeholder 6">
            <a:extLst>
              <a:ext uri="{FF2B5EF4-FFF2-40B4-BE49-F238E27FC236}">
                <a16:creationId xmlns:a16="http://schemas.microsoft.com/office/drawing/2014/main" id="{81781BF8-87CD-D24D-89AD-2F6D5EA9BA01}"/>
              </a:ext>
            </a:extLst>
          </p:cNvPr>
          <p:cNvSpPr>
            <a:spLocks noGrp="1"/>
          </p:cNvSpPr>
          <p:nvPr>
            <p:ph idx="1"/>
          </p:nvPr>
        </p:nvSpPr>
        <p:spPr>
          <a:xfrm>
            <a:off x="1141412" y="1451610"/>
            <a:ext cx="9905999" cy="4869180"/>
          </a:xfrm>
        </p:spPr>
        <p:txBody>
          <a:bodyPr>
            <a:normAutofit/>
          </a:bodyPr>
          <a:lstStyle/>
          <a:p>
            <a:pPr lvl="1"/>
            <a:r>
              <a:rPr lang="en-GB" dirty="0">
                <a:latin typeface="Tahoma" panose="020B0604030504040204" pitchFamily="34" charset="0"/>
                <a:ea typeface="Tahoma" panose="020B0604030504040204" pitchFamily="34" charset="0"/>
                <a:cs typeface="Tahoma" panose="020B0604030504040204" pitchFamily="34" charset="0"/>
              </a:rPr>
              <a:t>Lets start the demonstrations with basic chat bot created using chat bot generation platform chat fuel. Initially this rule based bot is configured using data scrapped from external e-commerce site </a:t>
            </a:r>
            <a:r>
              <a:rPr lang="en-GB" dirty="0">
                <a:latin typeface="Tahoma" panose="020B0604030504040204" pitchFamily="34" charset="0"/>
                <a:ea typeface="Tahoma" panose="020B0604030504040204" pitchFamily="34" charset="0"/>
                <a:cs typeface="Tahoma" panose="020B0604030504040204" pitchFamily="34" charset="0"/>
                <a:hlinkClick r:id="rId2"/>
              </a:rPr>
              <a:t>Farm-r</a:t>
            </a:r>
            <a:r>
              <a:rPr lang="en-GB" dirty="0">
                <a:latin typeface="Tahoma" panose="020B0604030504040204" pitchFamily="34" charset="0"/>
                <a:ea typeface="Tahoma" panose="020B0604030504040204" pitchFamily="34" charset="0"/>
                <a:cs typeface="Tahoma" panose="020B0604030504040204" pitchFamily="34" charset="0"/>
              </a:rPr>
              <a:t> which is a farmer-to-farmer rental market place. </a:t>
            </a:r>
          </a:p>
          <a:p>
            <a:pPr lvl="1"/>
            <a:r>
              <a:rPr lang="en-GB" dirty="0">
                <a:latin typeface="Tahoma" panose="020B0604030504040204" pitchFamily="34" charset="0"/>
                <a:ea typeface="Tahoma" panose="020B0604030504040204" pitchFamily="34" charset="0"/>
                <a:cs typeface="Tahoma" panose="020B0604030504040204" pitchFamily="34" charset="0"/>
              </a:rPr>
              <a:t>The data scrapped from this site is stored in a </a:t>
            </a:r>
            <a:r>
              <a:rPr lang="en-GB" dirty="0">
                <a:latin typeface="Tahoma" panose="020B0604030504040204" pitchFamily="34" charset="0"/>
                <a:ea typeface="Tahoma" panose="020B0604030504040204" pitchFamily="34" charset="0"/>
                <a:cs typeface="Tahoma" panose="020B0604030504040204" pitchFamily="34" charset="0"/>
                <a:hlinkClick r:id="rId3"/>
              </a:rPr>
              <a:t>Heroku</a:t>
            </a:r>
            <a:r>
              <a:rPr lang="en-GB" dirty="0">
                <a:latin typeface="Tahoma" panose="020B0604030504040204" pitchFamily="34" charset="0"/>
                <a:ea typeface="Tahoma" panose="020B0604030504040204" pitchFamily="34" charset="0"/>
                <a:cs typeface="Tahoma" panose="020B0604030504040204" pitchFamily="34" charset="0"/>
              </a:rPr>
              <a:t> webserver hosting platform to expose the </a:t>
            </a:r>
            <a:r>
              <a:rPr lang="en-GB" dirty="0" err="1">
                <a:latin typeface="Tahoma" panose="020B0604030504040204" pitchFamily="34" charset="0"/>
                <a:ea typeface="Tahoma" panose="020B0604030504040204" pitchFamily="34" charset="0"/>
                <a:cs typeface="Tahoma" panose="020B0604030504040204" pitchFamily="34" charset="0"/>
              </a:rPr>
              <a:t>api’s</a:t>
            </a:r>
            <a:r>
              <a:rPr lang="en-GB" dirty="0">
                <a:latin typeface="Tahoma" panose="020B0604030504040204" pitchFamily="34" charset="0"/>
                <a:ea typeface="Tahoma" panose="020B0604030504040204" pitchFamily="34" charset="0"/>
                <a:cs typeface="Tahoma" panose="020B0604030504040204" pitchFamily="34" charset="0"/>
              </a:rPr>
              <a:t> based on the request from the chat bot. Basically the data on the site is grouped as categories and sub-categories. So the chatbot will fetch this information dynamically from the </a:t>
            </a:r>
            <a:r>
              <a:rPr lang="en-GB" dirty="0" err="1">
                <a:latin typeface="Tahoma" panose="020B0604030504040204" pitchFamily="34" charset="0"/>
                <a:ea typeface="Tahoma" panose="020B0604030504040204" pitchFamily="34" charset="0"/>
                <a:cs typeface="Tahoma" panose="020B0604030504040204" pitchFamily="34" charset="0"/>
              </a:rPr>
              <a:t>apis</a:t>
            </a:r>
            <a:r>
              <a:rPr lang="en-GB" dirty="0">
                <a:latin typeface="Tahoma" panose="020B0604030504040204" pitchFamily="34" charset="0"/>
                <a:ea typeface="Tahoma" panose="020B0604030504040204" pitchFamily="34" charset="0"/>
                <a:cs typeface="Tahoma" panose="020B0604030504040204" pitchFamily="34" charset="0"/>
              </a:rPr>
              <a:t> and displays it to the user. Based on the user selections, we will display the products that fall under that specific category and subcategory. So this is basically a website with in Facebook messenger platform.  </a:t>
            </a:r>
          </a:p>
          <a:p>
            <a:pPr lvl="1"/>
            <a:r>
              <a:rPr lang="en-GB" dirty="0">
                <a:latin typeface="Tahoma" panose="020B0604030504040204" pitchFamily="34" charset="0"/>
                <a:ea typeface="Tahoma" panose="020B0604030504040204" pitchFamily="34" charset="0"/>
                <a:cs typeface="Tahoma" panose="020B0604030504040204" pitchFamily="34" charset="0"/>
              </a:rPr>
              <a:t>The bot can be accessed by any one who has messenger access with this </a:t>
            </a:r>
            <a:r>
              <a:rPr lang="en-GB" dirty="0">
                <a:latin typeface="Tahoma" panose="020B0604030504040204" pitchFamily="34" charset="0"/>
                <a:ea typeface="Tahoma" panose="020B0604030504040204" pitchFamily="34" charset="0"/>
                <a:cs typeface="Tahoma" panose="020B0604030504040204" pitchFamily="34" charset="0"/>
                <a:hlinkClick r:id="rId4"/>
              </a:rPr>
              <a:t>link</a:t>
            </a: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dirty="0"/>
          </a:p>
          <a:p>
            <a:pPr marL="457200" lvl="1" indent="0">
              <a:buNone/>
            </a:pPr>
            <a:endParaRPr lang="en-GB" dirty="0"/>
          </a:p>
          <a:p>
            <a:pPr lvl="1"/>
            <a:endParaRPr lang="en-GB" dirty="0"/>
          </a:p>
        </p:txBody>
      </p:sp>
    </p:spTree>
    <p:extLst>
      <p:ext uri="{BB962C8B-B14F-4D97-AF65-F5344CB8AC3E}">
        <p14:creationId xmlns:p14="http://schemas.microsoft.com/office/powerpoint/2010/main" val="3076346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Interactive BOT Using chat fuel (CONT..)</a:t>
            </a:r>
          </a:p>
        </p:txBody>
      </p:sp>
      <p:pic>
        <p:nvPicPr>
          <p:cNvPr id="5" name="Content Placeholder 4">
            <a:extLst>
              <a:ext uri="{FF2B5EF4-FFF2-40B4-BE49-F238E27FC236}">
                <a16:creationId xmlns:a16="http://schemas.microsoft.com/office/drawing/2014/main" id="{87F69C8A-57C3-4545-B796-70DBBDDA48C5}"/>
              </a:ext>
            </a:extLst>
          </p:cNvPr>
          <p:cNvPicPr>
            <a:picLocks noGrp="1" noChangeAspect="1"/>
          </p:cNvPicPr>
          <p:nvPr>
            <p:ph idx="1"/>
          </p:nvPr>
        </p:nvPicPr>
        <p:blipFill>
          <a:blip r:embed="rId2"/>
          <a:stretch>
            <a:fillRect/>
          </a:stretch>
        </p:blipFill>
        <p:spPr>
          <a:xfrm>
            <a:off x="3012769" y="1514476"/>
            <a:ext cx="6163286" cy="5200650"/>
          </a:xfrm>
        </p:spPr>
      </p:pic>
    </p:spTree>
    <p:extLst>
      <p:ext uri="{BB962C8B-B14F-4D97-AF65-F5344CB8AC3E}">
        <p14:creationId xmlns:p14="http://schemas.microsoft.com/office/powerpoint/2010/main" val="3499028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Driverless car bot using IBM Watson</a:t>
            </a:r>
          </a:p>
        </p:txBody>
      </p:sp>
      <p:sp>
        <p:nvSpPr>
          <p:cNvPr id="7" name="Content Placeholder 6">
            <a:extLst>
              <a:ext uri="{FF2B5EF4-FFF2-40B4-BE49-F238E27FC236}">
                <a16:creationId xmlns:a16="http://schemas.microsoft.com/office/drawing/2014/main" id="{81781BF8-87CD-D24D-89AD-2F6D5EA9BA01}"/>
              </a:ext>
            </a:extLst>
          </p:cNvPr>
          <p:cNvSpPr>
            <a:spLocks noGrp="1"/>
          </p:cNvSpPr>
          <p:nvPr>
            <p:ph idx="1"/>
          </p:nvPr>
        </p:nvSpPr>
        <p:spPr>
          <a:xfrm>
            <a:off x="1141412" y="1451610"/>
            <a:ext cx="9905999" cy="4869180"/>
          </a:xfrm>
        </p:spPr>
        <p:txBody>
          <a:bodyPr>
            <a:normAutofit fontScale="92500" lnSpcReduction="20000"/>
          </a:bodyPr>
          <a:lstStyle/>
          <a:p>
            <a:pPr lvl="1"/>
            <a:r>
              <a:rPr lang="en-GB" dirty="0">
                <a:latin typeface="Tahoma" panose="020B0604030504040204" pitchFamily="34" charset="0"/>
                <a:ea typeface="Tahoma" panose="020B0604030504040204" pitchFamily="34" charset="0"/>
                <a:cs typeface="Tahoma" panose="020B0604030504040204" pitchFamily="34" charset="0"/>
              </a:rPr>
              <a:t>This is supervised chat bot which can be automatically trained to new behaviours through an external json file or manually creating the agents, intents, entities and fulfilments (as per the already mentioned chatbot workflow) </a:t>
            </a:r>
          </a:p>
          <a:p>
            <a:pPr lvl="1"/>
            <a:r>
              <a:rPr lang="en-GB" dirty="0">
                <a:latin typeface="Tahoma" panose="020B0604030504040204" pitchFamily="34" charset="0"/>
                <a:ea typeface="Tahoma" panose="020B0604030504040204" pitchFamily="34" charset="0"/>
                <a:cs typeface="Tahoma" panose="020B0604030504040204" pitchFamily="34" charset="0"/>
              </a:rPr>
              <a:t>This bot helps user of a driverless car by performing a host of operations like turning on/off AC, lights, music, radio, finding the nearest gas station and restrooms (of course with the help of external GPS </a:t>
            </a:r>
            <a:r>
              <a:rPr lang="en-GB" dirty="0" err="1">
                <a:latin typeface="Tahoma" panose="020B0604030504040204" pitchFamily="34" charset="0"/>
                <a:ea typeface="Tahoma" panose="020B0604030504040204" pitchFamily="34" charset="0"/>
                <a:cs typeface="Tahoma" panose="020B0604030504040204" pitchFamily="34" charset="0"/>
              </a:rPr>
              <a:t>api’s</a:t>
            </a:r>
            <a:r>
              <a:rPr lang="en-GB" dirty="0">
                <a:latin typeface="Tahoma" panose="020B0604030504040204" pitchFamily="34" charset="0"/>
                <a:ea typeface="Tahoma" panose="020B0604030504040204" pitchFamily="34" charset="0"/>
                <a:cs typeface="Tahoma" panose="020B0604030504040204" pitchFamily="34" charset="0"/>
              </a:rPr>
              <a:t>).</a:t>
            </a:r>
          </a:p>
          <a:p>
            <a:pPr lvl="1"/>
            <a:r>
              <a:rPr lang="en-GB" dirty="0">
                <a:latin typeface="Tahoma" panose="020B0604030504040204" pitchFamily="34" charset="0"/>
                <a:ea typeface="Tahoma" panose="020B0604030504040204" pitchFamily="34" charset="0"/>
                <a:cs typeface="Tahoma" panose="020B0604030504040204" pitchFamily="34" charset="0"/>
              </a:rPr>
              <a:t>To create this bot we need to configure the </a:t>
            </a:r>
            <a:r>
              <a:rPr lang="en-GB" dirty="0">
                <a:latin typeface="Tahoma" panose="020B0604030504040204" pitchFamily="34" charset="0"/>
                <a:ea typeface="Tahoma" panose="020B0604030504040204" pitchFamily="34" charset="0"/>
                <a:cs typeface="Tahoma" panose="020B0604030504040204" pitchFamily="34" charset="0"/>
                <a:hlinkClick r:id="rId2"/>
              </a:rPr>
              <a:t>IBM Watson console </a:t>
            </a:r>
            <a:r>
              <a:rPr lang="en-GB" dirty="0">
                <a:latin typeface="Tahoma" panose="020B0604030504040204" pitchFamily="34" charset="0"/>
                <a:ea typeface="Tahoma" panose="020B0604030504040204" pitchFamily="34" charset="0"/>
                <a:cs typeface="Tahoma" panose="020B0604030504040204" pitchFamily="34" charset="0"/>
              </a:rPr>
              <a:t>and create different configurations to set up the bot.</a:t>
            </a:r>
          </a:p>
          <a:p>
            <a:pPr lvl="1"/>
            <a:r>
              <a:rPr lang="en-GB" dirty="0">
                <a:latin typeface="Tahoma" panose="020B0604030504040204" pitchFamily="34" charset="0"/>
                <a:ea typeface="Tahoma" panose="020B0604030504040204" pitchFamily="34" charset="0"/>
                <a:cs typeface="Tahoma" panose="020B0604030504040204" pitchFamily="34" charset="0"/>
              </a:rPr>
              <a:t>Third party integrations like Slack and Facebook messenger are also supported. So we can integrate this bot in to our existing apps.</a:t>
            </a:r>
          </a:p>
          <a:p>
            <a:pPr lvl="1"/>
            <a:r>
              <a:rPr lang="en-GB" dirty="0">
                <a:latin typeface="Tahoma" panose="020B0604030504040204" pitchFamily="34" charset="0"/>
                <a:ea typeface="Tahoma" panose="020B0604030504040204" pitchFamily="34" charset="0"/>
                <a:cs typeface="Tahoma" panose="020B0604030504040204" pitchFamily="34" charset="0"/>
              </a:rPr>
              <a:t>This bot can be accessed through Facebook messenger using </a:t>
            </a:r>
            <a:r>
              <a:rPr lang="en-GB" dirty="0">
                <a:latin typeface="Tahoma" panose="020B0604030504040204" pitchFamily="34" charset="0"/>
                <a:ea typeface="Tahoma" panose="020B0604030504040204" pitchFamily="34" charset="0"/>
                <a:cs typeface="Tahoma" panose="020B0604030504040204" pitchFamily="34" charset="0"/>
                <a:hlinkClick r:id="rId3"/>
              </a:rPr>
              <a:t>this</a:t>
            </a:r>
            <a:r>
              <a:rPr lang="en-GB" dirty="0">
                <a:latin typeface="Tahoma" panose="020B0604030504040204" pitchFamily="34" charset="0"/>
                <a:ea typeface="Tahoma" panose="020B0604030504040204" pitchFamily="34" charset="0"/>
                <a:cs typeface="Tahoma" panose="020B0604030504040204" pitchFamily="34" charset="0"/>
              </a:rPr>
              <a:t> link. It is also deployed on slack on </a:t>
            </a:r>
            <a:r>
              <a:rPr lang="en-GB" dirty="0">
                <a:latin typeface="Tahoma" panose="020B0604030504040204" pitchFamily="34" charset="0"/>
                <a:ea typeface="Tahoma" panose="020B0604030504040204" pitchFamily="34" charset="0"/>
                <a:cs typeface="Tahoma" panose="020B0604030504040204" pitchFamily="34" charset="0"/>
                <a:hlinkClick r:id="rId4"/>
              </a:rPr>
              <a:t>this</a:t>
            </a:r>
            <a:r>
              <a:rPr lang="en-GB" dirty="0">
                <a:latin typeface="Tahoma" panose="020B0604030504040204" pitchFamily="34" charset="0"/>
                <a:ea typeface="Tahoma" panose="020B0604030504040204" pitchFamily="34" charset="0"/>
                <a:cs typeface="Tahoma" panose="020B0604030504040204" pitchFamily="34" charset="0"/>
              </a:rPr>
              <a:t> workspace. If you login to this workspace(using the invite email) you can see the bots integrated in the Apps section. The bot name is </a:t>
            </a:r>
            <a:r>
              <a:rPr lang="en-GB" b="1" dirty="0" err="1">
                <a:latin typeface="Tahoma" panose="020B0604030504040204" pitchFamily="34" charset="0"/>
                <a:ea typeface="Tahoma" panose="020B0604030504040204" pitchFamily="34" charset="0"/>
                <a:cs typeface="Tahoma" panose="020B0604030504040204" pitchFamily="34" charset="0"/>
              </a:rPr>
              <a:t>watson</a:t>
            </a:r>
            <a:r>
              <a:rPr lang="en-GB" b="1" dirty="0">
                <a:latin typeface="Tahoma" panose="020B0604030504040204" pitchFamily="34" charset="0"/>
                <a:ea typeface="Tahoma" panose="020B0604030504040204" pitchFamily="34" charset="0"/>
                <a:cs typeface="Tahoma" panose="020B0604030504040204" pitchFamily="34" charset="0"/>
              </a:rPr>
              <a:t>-dl-bot.</a:t>
            </a: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GB" dirty="0"/>
              <a:t> </a:t>
            </a:r>
          </a:p>
          <a:p>
            <a:pPr marL="457200" lvl="1" indent="0">
              <a:buNone/>
            </a:pPr>
            <a:endParaRPr lang="en-GB" dirty="0"/>
          </a:p>
          <a:p>
            <a:pPr lvl="1"/>
            <a:endParaRPr lang="en-GB" dirty="0"/>
          </a:p>
        </p:txBody>
      </p:sp>
    </p:spTree>
    <p:extLst>
      <p:ext uri="{BB962C8B-B14F-4D97-AF65-F5344CB8AC3E}">
        <p14:creationId xmlns:p14="http://schemas.microsoft.com/office/powerpoint/2010/main" val="187323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FB5-2CD5-9A4B-B9C0-E1A070EC30F2}"/>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99B03EB0-79FF-3D4C-83F5-905577045734}"/>
              </a:ext>
            </a:extLst>
          </p:cNvPr>
          <p:cNvSpPr>
            <a:spLocks noGrp="1"/>
          </p:cNvSpPr>
          <p:nvPr>
            <p:ph idx="1"/>
          </p:nvPr>
        </p:nvSpPr>
        <p:spPr/>
        <p:txBody>
          <a:bodyPr/>
          <a:lstStyle/>
          <a:p>
            <a:pPr marL="0" indent="0">
              <a:buNone/>
            </a:pPr>
            <a:r>
              <a:rPr lang="en-GB" dirty="0">
                <a:latin typeface="Tahoma" panose="020B0604030504040204" pitchFamily="34" charset="0"/>
                <a:ea typeface="Tahoma" panose="020B0604030504040204" pitchFamily="34" charset="0"/>
                <a:cs typeface="Tahoma" panose="020B0604030504040204" pitchFamily="34" charset="0"/>
              </a:rPr>
              <a:t>Before going to discuss about the applications of chatbots and specifically chatbots using neural networks, let us analyse the following questions:</a:t>
            </a: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sz="2400" dirty="0">
                <a:latin typeface="Tahoma" panose="020B0604030504040204" pitchFamily="34" charset="0"/>
                <a:ea typeface="Tahoma" panose="020B0604030504040204" pitchFamily="34" charset="0"/>
                <a:cs typeface="Tahoma" panose="020B0604030504040204" pitchFamily="34" charset="0"/>
              </a:rPr>
              <a:t>What is a chat bot and what are its use cases ?</a:t>
            </a:r>
          </a:p>
          <a:p>
            <a:pPr lvl="1"/>
            <a:r>
              <a:rPr lang="en-GB" sz="2400" dirty="0">
                <a:latin typeface="Tahoma" panose="020B0604030504040204" pitchFamily="34" charset="0"/>
                <a:ea typeface="Tahoma" panose="020B0604030504040204" pitchFamily="34" charset="0"/>
                <a:cs typeface="Tahoma" panose="020B0604030504040204" pitchFamily="34" charset="0"/>
              </a:rPr>
              <a:t>What is deep learning and how is it different from traditional machine learning ?</a:t>
            </a:r>
          </a:p>
        </p:txBody>
      </p:sp>
    </p:spTree>
    <p:extLst>
      <p:ext uri="{BB962C8B-B14F-4D97-AF65-F5344CB8AC3E}">
        <p14:creationId xmlns:p14="http://schemas.microsoft.com/office/powerpoint/2010/main" val="123480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1128712"/>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Driverless CAR bot using IBM Watson (CONT..)</a:t>
            </a:r>
          </a:p>
        </p:txBody>
      </p:sp>
      <p:pic>
        <p:nvPicPr>
          <p:cNvPr id="5" name="Content Placeholder 4">
            <a:hlinkClick r:id="rId2"/>
            <a:extLst>
              <a:ext uri="{FF2B5EF4-FFF2-40B4-BE49-F238E27FC236}">
                <a16:creationId xmlns:a16="http://schemas.microsoft.com/office/drawing/2014/main" id="{87F69C8A-57C3-4545-B796-70DBBDDA48C5}"/>
              </a:ext>
            </a:extLst>
          </p:cNvPr>
          <p:cNvPicPr>
            <a:picLocks noGrp="1" noChangeAspect="1"/>
          </p:cNvPicPr>
          <p:nvPr>
            <p:ph idx="1"/>
          </p:nvPr>
        </p:nvPicPr>
        <p:blipFill>
          <a:blip r:embed="rId3"/>
          <a:stretch>
            <a:fillRect/>
          </a:stretch>
        </p:blipFill>
        <p:spPr>
          <a:xfrm>
            <a:off x="2408237" y="1514476"/>
            <a:ext cx="7372349" cy="5200650"/>
          </a:xfrm>
        </p:spPr>
      </p:pic>
    </p:spTree>
    <p:extLst>
      <p:ext uri="{BB962C8B-B14F-4D97-AF65-F5344CB8AC3E}">
        <p14:creationId xmlns:p14="http://schemas.microsoft.com/office/powerpoint/2010/main" val="20480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fontScale="90000"/>
          </a:bodyPr>
          <a:lstStyle/>
          <a:p>
            <a:r>
              <a:rPr lang="en-GB" dirty="0">
                <a:latin typeface="Tahoma" panose="020B0604030504040204" pitchFamily="34" charset="0"/>
                <a:ea typeface="Tahoma" panose="020B0604030504040204" pitchFamily="34" charset="0"/>
                <a:cs typeface="Tahoma" panose="020B0604030504040204" pitchFamily="34" charset="0"/>
              </a:rPr>
              <a:t>Weather forecast bot using Google dialog flow </a:t>
            </a:r>
          </a:p>
        </p:txBody>
      </p:sp>
      <p:sp>
        <p:nvSpPr>
          <p:cNvPr id="7" name="Content Placeholder 6">
            <a:extLst>
              <a:ext uri="{FF2B5EF4-FFF2-40B4-BE49-F238E27FC236}">
                <a16:creationId xmlns:a16="http://schemas.microsoft.com/office/drawing/2014/main" id="{81781BF8-87CD-D24D-89AD-2F6D5EA9BA01}"/>
              </a:ext>
            </a:extLst>
          </p:cNvPr>
          <p:cNvSpPr>
            <a:spLocks noGrp="1"/>
          </p:cNvSpPr>
          <p:nvPr>
            <p:ph idx="1"/>
          </p:nvPr>
        </p:nvSpPr>
        <p:spPr>
          <a:xfrm>
            <a:off x="1141412" y="1451610"/>
            <a:ext cx="9905999" cy="4869180"/>
          </a:xfrm>
        </p:spPr>
        <p:txBody>
          <a:bodyPr>
            <a:normAutofit lnSpcReduction="10000"/>
          </a:bodyPr>
          <a:lstStyle/>
          <a:p>
            <a:pPr lvl="1"/>
            <a:r>
              <a:rPr lang="en-GB" dirty="0">
                <a:latin typeface="Tahoma" panose="020B0604030504040204" pitchFamily="34" charset="0"/>
                <a:ea typeface="Tahoma" panose="020B0604030504040204" pitchFamily="34" charset="0"/>
                <a:cs typeface="Tahoma" panose="020B0604030504040204" pitchFamily="34" charset="0"/>
              </a:rPr>
              <a:t>This is a supervised chat bot which can automatically fetch weather data of a city on a particular day using </a:t>
            </a:r>
            <a:r>
              <a:rPr lang="en-GB" dirty="0">
                <a:latin typeface="Tahoma" panose="020B0604030504040204" pitchFamily="34" charset="0"/>
                <a:ea typeface="Tahoma" panose="020B0604030504040204" pitchFamily="34" charset="0"/>
                <a:cs typeface="Tahoma" panose="020B0604030504040204" pitchFamily="34" charset="0"/>
                <a:hlinkClick r:id="rId2"/>
              </a:rPr>
              <a:t>openweathermap</a:t>
            </a:r>
            <a:r>
              <a:rPr lang="en-GB" dirty="0">
                <a:latin typeface="Tahoma" panose="020B0604030504040204" pitchFamily="34" charset="0"/>
                <a:ea typeface="Tahoma" panose="020B0604030504040204" pitchFamily="34" charset="0"/>
                <a:cs typeface="Tahoma" panose="020B0604030504040204" pitchFamily="34" charset="0"/>
              </a:rPr>
              <a:t> open </a:t>
            </a:r>
            <a:r>
              <a:rPr lang="en-GB" dirty="0" err="1">
                <a:latin typeface="Tahoma" panose="020B0604030504040204" pitchFamily="34" charset="0"/>
                <a:ea typeface="Tahoma" panose="020B0604030504040204" pitchFamily="34" charset="0"/>
                <a:cs typeface="Tahoma" panose="020B0604030504040204" pitchFamily="34" charset="0"/>
              </a:rPr>
              <a:t>api’s</a:t>
            </a:r>
            <a:r>
              <a:rPr lang="en-GB" dirty="0">
                <a:latin typeface="Tahoma" panose="020B0604030504040204" pitchFamily="34" charset="0"/>
                <a:ea typeface="Tahoma" panose="020B0604030504040204" pitchFamily="34" charset="0"/>
                <a:cs typeface="Tahoma" panose="020B0604030504040204" pitchFamily="34" charset="0"/>
              </a:rPr>
              <a:t>. </a:t>
            </a:r>
          </a:p>
          <a:p>
            <a:pPr lvl="1"/>
            <a:r>
              <a:rPr lang="en-GB" dirty="0">
                <a:latin typeface="Tahoma" panose="020B0604030504040204" pitchFamily="34" charset="0"/>
                <a:ea typeface="Tahoma" panose="020B0604030504040204" pitchFamily="34" charset="0"/>
                <a:cs typeface="Tahoma" panose="020B0604030504040204" pitchFamily="34" charset="0"/>
              </a:rPr>
              <a:t>This bot is created using Google </a:t>
            </a:r>
            <a:r>
              <a:rPr lang="en-GB" dirty="0" err="1">
                <a:latin typeface="Tahoma" panose="020B0604030504040204" pitchFamily="34" charset="0"/>
                <a:ea typeface="Tahoma" panose="020B0604030504040204" pitchFamily="34" charset="0"/>
                <a:cs typeface="Tahoma" panose="020B0604030504040204" pitchFamily="34" charset="0"/>
              </a:rPr>
              <a:t>Dialogflow</a:t>
            </a:r>
            <a:r>
              <a:rPr lang="en-GB" dirty="0">
                <a:latin typeface="Tahoma" panose="020B0604030504040204" pitchFamily="34" charset="0"/>
                <a:ea typeface="Tahoma" panose="020B0604030504040204" pitchFamily="34" charset="0"/>
                <a:cs typeface="Tahoma" panose="020B0604030504040204" pitchFamily="34" charset="0"/>
              </a:rPr>
              <a:t> and it performs different operations like small talk, book rooms, cars for a particular date and finally gets the weather data of a particular city on a specified date .</a:t>
            </a:r>
          </a:p>
          <a:p>
            <a:pPr lvl="1"/>
            <a:r>
              <a:rPr lang="en-GB" dirty="0">
                <a:latin typeface="Tahoma" panose="020B0604030504040204" pitchFamily="34" charset="0"/>
                <a:ea typeface="Tahoma" panose="020B0604030504040204" pitchFamily="34" charset="0"/>
                <a:cs typeface="Tahoma" panose="020B0604030504040204" pitchFamily="34" charset="0"/>
              </a:rPr>
              <a:t>To create this bot we need to configure the </a:t>
            </a:r>
            <a:r>
              <a:rPr lang="en-GB" dirty="0">
                <a:latin typeface="Tahoma" panose="020B0604030504040204" pitchFamily="34" charset="0"/>
                <a:ea typeface="Tahoma" panose="020B0604030504040204" pitchFamily="34" charset="0"/>
                <a:cs typeface="Tahoma" panose="020B0604030504040204" pitchFamily="34" charset="0"/>
                <a:hlinkClick r:id="rId3"/>
              </a:rPr>
              <a:t>Google Dialog flow</a:t>
            </a:r>
            <a:r>
              <a:rPr lang="en-GB" dirty="0">
                <a:latin typeface="Tahoma" panose="020B0604030504040204" pitchFamily="34" charset="0"/>
                <a:ea typeface="Tahoma" panose="020B0604030504040204" pitchFamily="34" charset="0"/>
                <a:cs typeface="Tahoma" panose="020B0604030504040204" pitchFamily="34" charset="0"/>
              </a:rPr>
              <a:t> console and create different configurations like entities, intents, events etc..,  to set up the bot.</a:t>
            </a:r>
          </a:p>
          <a:p>
            <a:pPr lvl="1"/>
            <a:r>
              <a:rPr lang="en-GB" dirty="0">
                <a:latin typeface="Tahoma" panose="020B0604030504040204" pitchFamily="34" charset="0"/>
                <a:ea typeface="Tahoma" panose="020B0604030504040204" pitchFamily="34" charset="0"/>
                <a:cs typeface="Tahoma" panose="020B0604030504040204" pitchFamily="34" charset="0"/>
              </a:rPr>
              <a:t>This bot has been deployed on slack on </a:t>
            </a:r>
            <a:r>
              <a:rPr lang="en-GB" dirty="0">
                <a:latin typeface="Tahoma" panose="020B0604030504040204" pitchFamily="34" charset="0"/>
                <a:ea typeface="Tahoma" panose="020B0604030504040204" pitchFamily="34" charset="0"/>
                <a:cs typeface="Tahoma" panose="020B0604030504040204" pitchFamily="34" charset="0"/>
                <a:hlinkClick r:id="rId4"/>
              </a:rPr>
              <a:t>this</a:t>
            </a:r>
            <a:r>
              <a:rPr lang="en-GB" dirty="0">
                <a:latin typeface="Tahoma" panose="020B0604030504040204" pitchFamily="34" charset="0"/>
                <a:ea typeface="Tahoma" panose="020B0604030504040204" pitchFamily="34" charset="0"/>
                <a:cs typeface="Tahoma" panose="020B0604030504040204" pitchFamily="34" charset="0"/>
              </a:rPr>
              <a:t> workspace. If you login to this workspace(using the invite email) you can see the bots integrated in the Apps section. The bot name is </a:t>
            </a:r>
            <a:r>
              <a:rPr lang="en-GB" b="1" dirty="0" err="1">
                <a:latin typeface="Tahoma" panose="020B0604030504040204" pitchFamily="34" charset="0"/>
                <a:ea typeface="Tahoma" panose="020B0604030504040204" pitchFamily="34" charset="0"/>
                <a:cs typeface="Tahoma" panose="020B0604030504040204" pitchFamily="34" charset="0"/>
              </a:rPr>
              <a:t>dialogflow</a:t>
            </a:r>
            <a:r>
              <a:rPr lang="en-GB" b="1" dirty="0">
                <a:latin typeface="Tahoma" panose="020B0604030504040204" pitchFamily="34" charset="0"/>
                <a:ea typeface="Tahoma" panose="020B0604030504040204" pitchFamily="34" charset="0"/>
                <a:cs typeface="Tahoma" panose="020B0604030504040204" pitchFamily="34" charset="0"/>
              </a:rPr>
              <a:t>-bot.</a:t>
            </a:r>
          </a:p>
          <a:p>
            <a:pPr lvl="1"/>
            <a:r>
              <a:rPr lang="en-GB" dirty="0">
                <a:latin typeface="Tahoma" panose="020B0604030504040204" pitchFamily="34" charset="0"/>
                <a:ea typeface="Tahoma" panose="020B0604030504040204" pitchFamily="34" charset="0"/>
                <a:cs typeface="Tahoma" panose="020B0604030504040204" pitchFamily="34" charset="0"/>
              </a:rPr>
              <a:t>Code for the webhook is available </a:t>
            </a:r>
            <a:r>
              <a:rPr lang="en-GB" dirty="0">
                <a:latin typeface="Tahoma" panose="020B0604030504040204" pitchFamily="34" charset="0"/>
                <a:ea typeface="Tahoma" panose="020B0604030504040204" pitchFamily="34" charset="0"/>
                <a:cs typeface="Tahoma" panose="020B0604030504040204" pitchFamily="34" charset="0"/>
                <a:hlinkClick r:id="rId5"/>
              </a:rPr>
              <a:t>here</a:t>
            </a:r>
            <a:r>
              <a:rPr lang="en-GB" dirty="0">
                <a:latin typeface="Tahoma" panose="020B0604030504040204" pitchFamily="34" charset="0"/>
                <a:ea typeface="Tahoma" panose="020B0604030504040204" pitchFamily="34" charset="0"/>
                <a:cs typeface="Tahoma" panose="020B0604030504040204" pitchFamily="34" charset="0"/>
              </a:rPr>
              <a:t> </a:t>
            </a:r>
          </a:p>
          <a:p>
            <a:pPr marL="457200" lvl="1" indent="0">
              <a:buNone/>
            </a:pPr>
            <a:r>
              <a:rPr lang="en-GB" dirty="0">
                <a:latin typeface="Tahoma" panose="020B0604030504040204" pitchFamily="34" charset="0"/>
                <a:ea typeface="Tahoma" panose="020B0604030504040204" pitchFamily="34" charset="0"/>
                <a:cs typeface="Tahoma" panose="020B0604030504040204" pitchFamily="34" charset="0"/>
              </a:rPr>
              <a:t> </a:t>
            </a: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lvl="1"/>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810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409075"/>
            <a:ext cx="9905998" cy="1248276"/>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Weather forecast bot using Google dialog flow (CONT..)</a:t>
            </a:r>
          </a:p>
        </p:txBody>
      </p:sp>
      <p:pic>
        <p:nvPicPr>
          <p:cNvPr id="7" name="Content Placeholder 6">
            <a:extLst>
              <a:ext uri="{FF2B5EF4-FFF2-40B4-BE49-F238E27FC236}">
                <a16:creationId xmlns:a16="http://schemas.microsoft.com/office/drawing/2014/main" id="{0D8C50D0-7B92-A24E-9762-8C5D663AA009}"/>
              </a:ext>
            </a:extLst>
          </p:cNvPr>
          <p:cNvPicPr>
            <a:picLocks noGrp="1" noChangeAspect="1"/>
          </p:cNvPicPr>
          <p:nvPr>
            <p:ph idx="1"/>
          </p:nvPr>
        </p:nvPicPr>
        <p:blipFill>
          <a:blip r:embed="rId2"/>
          <a:stretch>
            <a:fillRect/>
          </a:stretch>
        </p:blipFill>
        <p:spPr>
          <a:xfrm>
            <a:off x="2365374" y="1852862"/>
            <a:ext cx="7458075" cy="4794569"/>
          </a:xfrm>
        </p:spPr>
      </p:pic>
    </p:spTree>
    <p:extLst>
      <p:ext uri="{BB962C8B-B14F-4D97-AF65-F5344CB8AC3E}">
        <p14:creationId xmlns:p14="http://schemas.microsoft.com/office/powerpoint/2010/main" val="1211787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385764"/>
            <a:ext cx="9905998" cy="973804"/>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Stock predictor bot using LSTM</a:t>
            </a:r>
          </a:p>
        </p:txBody>
      </p:sp>
      <p:sp>
        <p:nvSpPr>
          <p:cNvPr id="7" name="Content Placeholder 6">
            <a:extLst>
              <a:ext uri="{FF2B5EF4-FFF2-40B4-BE49-F238E27FC236}">
                <a16:creationId xmlns:a16="http://schemas.microsoft.com/office/drawing/2014/main" id="{81781BF8-87CD-D24D-89AD-2F6D5EA9BA01}"/>
              </a:ext>
            </a:extLst>
          </p:cNvPr>
          <p:cNvSpPr>
            <a:spLocks noGrp="1"/>
          </p:cNvSpPr>
          <p:nvPr>
            <p:ph idx="1"/>
          </p:nvPr>
        </p:nvSpPr>
        <p:spPr>
          <a:xfrm>
            <a:off x="1141412" y="1451610"/>
            <a:ext cx="9905999" cy="4869180"/>
          </a:xfrm>
        </p:spPr>
        <p:txBody>
          <a:bodyPr>
            <a:normAutofit fontScale="92500" lnSpcReduction="20000"/>
          </a:bodyPr>
          <a:lstStyle/>
          <a:p>
            <a:pPr lvl="1"/>
            <a:r>
              <a:rPr lang="en-GB" dirty="0">
                <a:latin typeface="Tahoma" panose="020B0604030504040204" pitchFamily="34" charset="0"/>
                <a:ea typeface="Tahoma" panose="020B0604030504040204" pitchFamily="34" charset="0"/>
                <a:cs typeface="Tahoma" panose="020B0604030504040204" pitchFamily="34" charset="0"/>
              </a:rPr>
              <a:t>This is a supervised chat bot which relies heavily on LSTM deep learning model using </a:t>
            </a:r>
            <a:r>
              <a:rPr lang="en-GB" dirty="0" err="1">
                <a:latin typeface="Tahoma" panose="020B0604030504040204" pitchFamily="34" charset="0"/>
                <a:ea typeface="Tahoma" panose="020B0604030504040204" pitchFamily="34" charset="0"/>
                <a:cs typeface="Tahoma" panose="020B0604030504040204" pitchFamily="34" charset="0"/>
              </a:rPr>
              <a:t>Keras</a:t>
            </a:r>
            <a:r>
              <a:rPr lang="en-GB" dirty="0">
                <a:latin typeface="Tahoma" panose="020B0604030504040204" pitchFamily="34" charset="0"/>
                <a:ea typeface="Tahoma" panose="020B0604030504040204" pitchFamily="34" charset="0"/>
                <a:cs typeface="Tahoma" panose="020B0604030504040204" pitchFamily="34" charset="0"/>
              </a:rPr>
              <a:t> for stock price prediction.</a:t>
            </a:r>
          </a:p>
          <a:p>
            <a:pPr lvl="1"/>
            <a:r>
              <a:rPr lang="en-GB" dirty="0">
                <a:latin typeface="Tahoma" panose="020B0604030504040204" pitchFamily="34" charset="0"/>
                <a:ea typeface="Tahoma" panose="020B0604030504040204" pitchFamily="34" charset="0"/>
                <a:cs typeface="Tahoma" panose="020B0604030504040204" pitchFamily="34" charset="0"/>
              </a:rPr>
              <a:t>Stock data downloaded from </a:t>
            </a:r>
            <a:r>
              <a:rPr lang="en-GB" dirty="0">
                <a:latin typeface="Tahoma" panose="020B0604030504040204" pitchFamily="34" charset="0"/>
                <a:ea typeface="Tahoma" panose="020B0604030504040204" pitchFamily="34" charset="0"/>
                <a:cs typeface="Tahoma" panose="020B0604030504040204" pitchFamily="34" charset="0"/>
                <a:hlinkClick r:id="rId2"/>
              </a:rPr>
              <a:t>Yahoo finance</a:t>
            </a:r>
            <a:r>
              <a:rPr lang="en-GB" dirty="0">
                <a:latin typeface="Tahoma" panose="020B0604030504040204" pitchFamily="34" charset="0"/>
                <a:ea typeface="Tahoma" panose="020B0604030504040204" pitchFamily="34" charset="0"/>
                <a:cs typeface="Tahoma" panose="020B0604030504040204" pitchFamily="34" charset="0"/>
              </a:rPr>
              <a:t>  website is used for training LSTM models. Primarily data from 10 companies (Alibaba, Amazon, Apple, Dell, Google, Facebook, Microsoft, Tesla, Twitter and </a:t>
            </a:r>
            <a:r>
              <a:rPr lang="en-GB" dirty="0" err="1">
                <a:latin typeface="Tahoma" panose="020B0604030504040204" pitchFamily="34" charset="0"/>
                <a:ea typeface="Tahoma" panose="020B0604030504040204" pitchFamily="34" charset="0"/>
                <a:cs typeface="Tahoma" panose="020B0604030504040204" pitchFamily="34" charset="0"/>
              </a:rPr>
              <a:t>Wallmart</a:t>
            </a:r>
            <a:r>
              <a:rPr lang="en-GB" dirty="0">
                <a:latin typeface="Tahoma" panose="020B0604030504040204" pitchFamily="34" charset="0"/>
                <a:ea typeface="Tahoma" panose="020B0604030504040204" pitchFamily="34" charset="0"/>
                <a:cs typeface="Tahoma" panose="020B0604030504040204" pitchFamily="34" charset="0"/>
              </a:rPr>
              <a:t>) has been considered for the prediction bot. Once training is done for each company, the models generated are deployed on to </a:t>
            </a:r>
            <a:r>
              <a:rPr lang="en-GB" dirty="0">
                <a:latin typeface="Tahoma" panose="020B0604030504040204" pitchFamily="34" charset="0"/>
                <a:ea typeface="Tahoma" panose="020B0604030504040204" pitchFamily="34" charset="0"/>
                <a:cs typeface="Tahoma" panose="020B0604030504040204" pitchFamily="34" charset="0"/>
                <a:hlinkClick r:id="rId3"/>
              </a:rPr>
              <a:t>Heroku</a:t>
            </a:r>
            <a:r>
              <a:rPr lang="en-GB" dirty="0">
                <a:latin typeface="Tahoma" panose="020B0604030504040204" pitchFamily="34" charset="0"/>
                <a:ea typeface="Tahoma" panose="020B0604030504040204" pitchFamily="34" charset="0"/>
                <a:cs typeface="Tahoma" panose="020B0604030504040204" pitchFamily="34" charset="0"/>
              </a:rPr>
              <a:t> server to make the requests from outside.</a:t>
            </a:r>
          </a:p>
          <a:p>
            <a:pPr lvl="1"/>
            <a:r>
              <a:rPr lang="en-GB" dirty="0">
                <a:latin typeface="Tahoma" panose="020B0604030504040204" pitchFamily="34" charset="0"/>
                <a:ea typeface="Tahoma" panose="020B0604030504040204" pitchFamily="34" charset="0"/>
                <a:cs typeface="Tahoma" panose="020B0604030504040204" pitchFamily="34" charset="0"/>
              </a:rPr>
              <a:t>When a user provides a company name and a date, the parameters are passed to the LSTM model to run the prediction algorithm which outputs the predicted value as well the actual value, error and error rate information back to the user. Example output would be </a:t>
            </a:r>
            <a:r>
              <a:rPr lang="en-GB" i="1"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The predicted stock price of Tesla on 2019-02-07 is 282.64 and actual value is 315.3 with error and error rate as -32.66 and 10.36</a:t>
            </a:r>
            <a:r>
              <a:rPr lang="en-GB" dirty="0">
                <a:latin typeface="Tahoma" panose="020B0604030504040204" pitchFamily="34" charset="0"/>
                <a:ea typeface="Tahoma" panose="020B0604030504040204" pitchFamily="34" charset="0"/>
                <a:cs typeface="Tahoma" panose="020B0604030504040204" pitchFamily="34" charset="0"/>
              </a:rPr>
              <a:t>”.</a:t>
            </a:r>
          </a:p>
          <a:p>
            <a:pPr lvl="1"/>
            <a:r>
              <a:rPr lang="en-GB" dirty="0">
                <a:latin typeface="Tahoma" panose="020B0604030504040204" pitchFamily="34" charset="0"/>
                <a:ea typeface="Tahoma" panose="020B0604030504040204" pitchFamily="34" charset="0"/>
                <a:cs typeface="Tahoma" panose="020B0604030504040204" pitchFamily="34" charset="0"/>
              </a:rPr>
              <a:t>This bot is integrated with slack and the name of the bot is </a:t>
            </a:r>
            <a:r>
              <a:rPr lang="en-GB" b="1" dirty="0" err="1">
                <a:latin typeface="Tahoma" panose="020B0604030504040204" pitchFamily="34" charset="0"/>
                <a:ea typeface="Tahoma" panose="020B0604030504040204" pitchFamily="34" charset="0"/>
                <a:cs typeface="Tahoma" panose="020B0604030504040204" pitchFamily="34" charset="0"/>
              </a:rPr>
              <a:t>Dialogflow</a:t>
            </a:r>
            <a:r>
              <a:rPr lang="en-GB" b="1" dirty="0">
                <a:latin typeface="Tahoma" panose="020B0604030504040204" pitchFamily="34" charset="0"/>
                <a:ea typeface="Tahoma" panose="020B0604030504040204" pitchFamily="34" charset="0"/>
                <a:cs typeface="Tahoma" panose="020B0604030504040204" pitchFamily="34" charset="0"/>
              </a:rPr>
              <a:t> Bot.</a:t>
            </a:r>
          </a:p>
          <a:p>
            <a:pPr lvl="1"/>
            <a:r>
              <a:rPr lang="en-GB" dirty="0">
                <a:latin typeface="Tahoma" panose="020B0604030504040204" pitchFamily="34" charset="0"/>
                <a:ea typeface="Tahoma" panose="020B0604030504040204" pitchFamily="34" charset="0"/>
                <a:cs typeface="Tahoma" panose="020B0604030504040204" pitchFamily="34" charset="0"/>
              </a:rPr>
              <a:t>Code for the deep learning model is available </a:t>
            </a:r>
            <a:r>
              <a:rPr lang="en-GB" dirty="0">
                <a:latin typeface="Tahoma" panose="020B0604030504040204" pitchFamily="34" charset="0"/>
                <a:ea typeface="Tahoma" panose="020B0604030504040204" pitchFamily="34" charset="0"/>
                <a:cs typeface="Tahoma" panose="020B0604030504040204" pitchFamily="34" charset="0"/>
                <a:hlinkClick r:id="rId4"/>
              </a:rPr>
              <a:t>here</a:t>
            </a: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lvl="1"/>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810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a:xfrm>
            <a:off x="1141413" y="409075"/>
            <a:ext cx="9905998" cy="1248276"/>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Stock predictor bot using LSTM (</a:t>
            </a:r>
            <a:r>
              <a:rPr lang="en-GB" dirty="0" err="1">
                <a:latin typeface="Tahoma" panose="020B0604030504040204" pitchFamily="34" charset="0"/>
                <a:ea typeface="Tahoma" panose="020B0604030504040204" pitchFamily="34" charset="0"/>
                <a:cs typeface="Tahoma" panose="020B0604030504040204" pitchFamily="34" charset="0"/>
              </a:rPr>
              <a:t>Cont</a:t>
            </a:r>
            <a:r>
              <a:rPr lang="en-GB" dirty="0">
                <a:latin typeface="Tahoma" panose="020B0604030504040204" pitchFamily="34" charset="0"/>
                <a:ea typeface="Tahoma" panose="020B0604030504040204" pitchFamily="34" charset="0"/>
                <a:cs typeface="Tahoma" panose="020B0604030504040204" pitchFamily="34" charset="0"/>
              </a:rPr>
              <a:t>…)</a:t>
            </a:r>
          </a:p>
        </p:txBody>
      </p:sp>
      <p:pic>
        <p:nvPicPr>
          <p:cNvPr id="6" name="Content Placeholder 5">
            <a:extLst>
              <a:ext uri="{FF2B5EF4-FFF2-40B4-BE49-F238E27FC236}">
                <a16:creationId xmlns:a16="http://schemas.microsoft.com/office/drawing/2014/main" id="{73B13968-381E-2642-AB46-025DF6DBF27E}"/>
              </a:ext>
            </a:extLst>
          </p:cNvPr>
          <p:cNvPicPr>
            <a:picLocks noGrp="1" noChangeAspect="1"/>
          </p:cNvPicPr>
          <p:nvPr>
            <p:ph idx="1"/>
          </p:nvPr>
        </p:nvPicPr>
        <p:blipFill>
          <a:blip r:embed="rId2"/>
          <a:stretch>
            <a:fillRect/>
          </a:stretch>
        </p:blipFill>
        <p:spPr>
          <a:xfrm>
            <a:off x="2286000" y="1725136"/>
            <a:ext cx="8027372" cy="4904264"/>
          </a:xfrm>
        </p:spPr>
      </p:pic>
    </p:spTree>
    <p:extLst>
      <p:ext uri="{BB962C8B-B14F-4D97-AF65-F5344CB8AC3E}">
        <p14:creationId xmlns:p14="http://schemas.microsoft.com/office/powerpoint/2010/main" val="4024027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1B61-4ACE-7A49-9416-02CAB4C2DD40}"/>
              </a:ext>
            </a:extLst>
          </p:cNvPr>
          <p:cNvSpPr>
            <a:spLocks noGrp="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Unsupervised Chatbot with deep nlp</a:t>
            </a:r>
          </a:p>
        </p:txBody>
      </p:sp>
      <p:sp>
        <p:nvSpPr>
          <p:cNvPr id="3" name="Content Placeholder 2">
            <a:extLst>
              <a:ext uri="{FF2B5EF4-FFF2-40B4-BE49-F238E27FC236}">
                <a16:creationId xmlns:a16="http://schemas.microsoft.com/office/drawing/2014/main" id="{63D213FD-F0A0-4241-9773-D054FFEC65C0}"/>
              </a:ext>
            </a:extLst>
          </p:cNvPr>
          <p:cNvSpPr>
            <a:spLocks noGrp="1"/>
          </p:cNvSpPr>
          <p:nvPr>
            <p:ph idx="1"/>
          </p:nvPr>
        </p:nvSpPr>
        <p:spPr>
          <a:xfrm>
            <a:off x="985838" y="1928814"/>
            <a:ext cx="10061573" cy="4229100"/>
          </a:xfrm>
        </p:spPr>
        <p:txBody>
          <a:bodyPr>
            <a:normAutofit lnSpcReduction="10000"/>
          </a:bodyPr>
          <a:lstStyle/>
          <a:p>
            <a:r>
              <a:rPr lang="en-GB" dirty="0">
                <a:latin typeface="Tahoma" panose="020B0604030504040204" pitchFamily="34" charset="0"/>
                <a:ea typeface="Tahoma" panose="020B0604030504040204" pitchFamily="34" charset="0"/>
                <a:cs typeface="Tahoma" panose="020B0604030504040204" pitchFamily="34" charset="0"/>
              </a:rPr>
              <a:t>This is the final bot that was analysed. This bot makes use of sequence to sequence deep learning architecture using TensorFlow which is one of the best deep learning frameworks.</a:t>
            </a:r>
          </a:p>
          <a:p>
            <a:r>
              <a:rPr lang="en-GB" dirty="0">
                <a:latin typeface="Tahoma" panose="020B0604030504040204" pitchFamily="34" charset="0"/>
                <a:ea typeface="Tahoma" panose="020B0604030504040204" pitchFamily="34" charset="0"/>
                <a:cs typeface="Tahoma" panose="020B0604030504040204" pitchFamily="34" charset="0"/>
              </a:rPr>
              <a:t>Cornell movie corpus dataset has been used to train our deep NLP bot. This dataset contains data of more than 600 movies and thousands of conversations.</a:t>
            </a:r>
          </a:p>
          <a:p>
            <a:r>
              <a:rPr lang="en-GB" dirty="0">
                <a:latin typeface="Tahoma" panose="020B0604030504040204" pitchFamily="34" charset="0"/>
                <a:ea typeface="Tahoma" panose="020B0604030504040204" pitchFamily="34" charset="0"/>
                <a:cs typeface="Tahoma" panose="020B0604030504040204" pitchFamily="34" charset="0"/>
              </a:rPr>
              <a:t>The analysis involves 4 steps namely data pre-processing, building, training and testing seq2seq model.</a:t>
            </a:r>
          </a:p>
          <a:p>
            <a:r>
              <a:rPr lang="en-GB" dirty="0">
                <a:latin typeface="Tahoma" panose="020B0604030504040204" pitchFamily="34" charset="0"/>
                <a:ea typeface="Tahoma" panose="020B0604030504040204" pitchFamily="34" charset="0"/>
                <a:cs typeface="Tahoma" panose="020B0604030504040204" pitchFamily="34" charset="0"/>
              </a:rPr>
              <a:t>This analysis is a work in progress so not many results to display.</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7015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DCA5-BC23-704B-AD84-3353620D486C}"/>
              </a:ext>
            </a:extLst>
          </p:cNvPr>
          <p:cNvSpPr>
            <a:spLocks noGrp="1"/>
          </p:cNvSpPr>
          <p:nvPr>
            <p:ph type="title"/>
          </p:nvPr>
        </p:nvSpPr>
        <p:spPr/>
        <p:txBody>
          <a:bodyPr/>
          <a:lstStyle/>
          <a:p>
            <a:r>
              <a:rPr lang="en-GB" dirty="0"/>
              <a:t>Unsupervised Chatbot with deep nlp(CONT…)</a:t>
            </a:r>
          </a:p>
        </p:txBody>
      </p:sp>
      <p:pic>
        <p:nvPicPr>
          <p:cNvPr id="9" name="Content Placeholder 8">
            <a:extLst>
              <a:ext uri="{FF2B5EF4-FFF2-40B4-BE49-F238E27FC236}">
                <a16:creationId xmlns:a16="http://schemas.microsoft.com/office/drawing/2014/main" id="{C8979E4A-1F8C-664E-949C-3C1782449487}"/>
              </a:ext>
            </a:extLst>
          </p:cNvPr>
          <p:cNvPicPr>
            <a:picLocks noGrp="1" noChangeAspect="1"/>
          </p:cNvPicPr>
          <p:nvPr>
            <p:ph idx="1"/>
          </p:nvPr>
        </p:nvPicPr>
        <p:blipFill>
          <a:blip r:embed="rId2"/>
          <a:stretch>
            <a:fillRect/>
          </a:stretch>
        </p:blipFill>
        <p:spPr>
          <a:xfrm>
            <a:off x="1703070" y="1865851"/>
            <a:ext cx="8435340" cy="4307348"/>
          </a:xfrm>
        </p:spPr>
      </p:pic>
    </p:spTree>
    <p:extLst>
      <p:ext uri="{BB962C8B-B14F-4D97-AF65-F5344CB8AC3E}">
        <p14:creationId xmlns:p14="http://schemas.microsoft.com/office/powerpoint/2010/main" val="123785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DCA5-BC23-704B-AD84-3353620D486C}"/>
              </a:ext>
            </a:extLst>
          </p:cNvPr>
          <p:cNvSpPr>
            <a:spLocks noGrp="1"/>
          </p:cNvSpPr>
          <p:nvPr>
            <p:ph type="title"/>
          </p:nvPr>
        </p:nvSpPr>
        <p:spPr>
          <a:xfrm>
            <a:off x="1141413" y="618517"/>
            <a:ext cx="9905998" cy="5825145"/>
          </a:xfrm>
        </p:spPr>
        <p:txBody>
          <a:bodyPr>
            <a:normAutofit/>
          </a:bodyPr>
          <a:lstStyle/>
          <a:p>
            <a:pPr algn="ctr"/>
            <a:r>
              <a:rPr lang="en-GB" sz="4800" dirty="0">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356342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FB5-2CD5-9A4B-B9C0-E1A070EC30F2}"/>
              </a:ext>
            </a:extLst>
          </p:cNvPr>
          <p:cNvSpPr>
            <a:spLocks noGrp="1"/>
          </p:cNvSpPr>
          <p:nvPr>
            <p:ph type="title"/>
          </p:nvPr>
        </p:nvSpPr>
        <p:spPr/>
        <p:txBody>
          <a:bodyPr/>
          <a:lstStyle/>
          <a:p>
            <a:r>
              <a:rPr lang="en-GB" dirty="0"/>
              <a:t>What are chatbots ?</a:t>
            </a:r>
          </a:p>
        </p:txBody>
      </p:sp>
      <p:sp>
        <p:nvSpPr>
          <p:cNvPr id="3" name="Content Placeholder 2">
            <a:extLst>
              <a:ext uri="{FF2B5EF4-FFF2-40B4-BE49-F238E27FC236}">
                <a16:creationId xmlns:a16="http://schemas.microsoft.com/office/drawing/2014/main" id="{99B03EB0-79FF-3D4C-83F5-905577045734}"/>
              </a:ext>
            </a:extLst>
          </p:cNvPr>
          <p:cNvSpPr>
            <a:spLocks noGrp="1"/>
          </p:cNvSpPr>
          <p:nvPr>
            <p:ph idx="1"/>
          </p:nvPr>
        </p:nvSpPr>
        <p:spPr>
          <a:xfrm>
            <a:off x="1141412" y="2249487"/>
            <a:ext cx="9905999" cy="4079124"/>
          </a:xfrm>
        </p:spPr>
        <p:txBody>
          <a:bodyPr>
            <a:normAutofit/>
          </a:bodyPr>
          <a:lstStyle/>
          <a:p>
            <a:pPr marL="0" indent="0">
              <a:buNone/>
            </a:pPr>
            <a:r>
              <a:rPr lang="en-GB" dirty="0">
                <a:latin typeface="Tahoma" panose="020B0604030504040204" pitchFamily="34" charset="0"/>
                <a:ea typeface="Tahoma" panose="020B0604030504040204" pitchFamily="34" charset="0"/>
                <a:cs typeface="Tahoma" panose="020B0604030504040204" pitchFamily="34" charset="0"/>
              </a:rPr>
              <a:t>A chatbot is a program that can conduct an intelligent conversation to convincingly simulate human behaviour and pass the Turing test.</a:t>
            </a: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GB" dirty="0">
                <a:latin typeface="Tahoma" panose="020B0604030504040204" pitchFamily="34" charset="0"/>
                <a:ea typeface="Tahoma" panose="020B0604030504040204" pitchFamily="34" charset="0"/>
                <a:cs typeface="Tahoma" panose="020B0604030504040204" pitchFamily="34" charset="0"/>
              </a:rPr>
              <a:t>What is Turing test ? </a:t>
            </a:r>
          </a:p>
          <a:p>
            <a:pPr marL="0" indent="0">
              <a:buNone/>
            </a:pPr>
            <a:r>
              <a:rPr lang="en-GB" dirty="0">
                <a:latin typeface="Tahoma" panose="020B0604030504040204" pitchFamily="34" charset="0"/>
                <a:ea typeface="Tahoma" panose="020B0604030504040204" pitchFamily="34" charset="0"/>
                <a:cs typeface="Tahoma" panose="020B0604030504040204" pitchFamily="34" charset="0"/>
              </a:rPr>
              <a:t>Developed by scientist Alan Turing in 1950, the Turing test basically says that, if you can interact or have a conversation with a bot and be unable to distinguish between a bots responses and the responses of an actual human being, then that bot has passed the Turing test.</a:t>
            </a:r>
          </a:p>
        </p:txBody>
      </p:sp>
    </p:spTree>
    <p:extLst>
      <p:ext uri="{BB962C8B-B14F-4D97-AF65-F5344CB8AC3E}">
        <p14:creationId xmlns:p14="http://schemas.microsoft.com/office/powerpoint/2010/main" val="93155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AAF8-BFC8-2A48-8C51-079AB4B78EC6}"/>
              </a:ext>
            </a:extLst>
          </p:cNvPr>
          <p:cNvSpPr>
            <a:spLocks noGrp="1"/>
          </p:cNvSpPr>
          <p:nvPr>
            <p:ph type="title"/>
          </p:nvPr>
        </p:nvSpPr>
        <p:spPr/>
        <p:txBody>
          <a:bodyPr/>
          <a:lstStyle/>
          <a:p>
            <a:r>
              <a:rPr lang="en-GB" dirty="0"/>
              <a:t>Chatbots are everywhere</a:t>
            </a:r>
          </a:p>
        </p:txBody>
      </p:sp>
      <p:pic>
        <p:nvPicPr>
          <p:cNvPr id="5" name="Content Placeholder 4">
            <a:extLst>
              <a:ext uri="{FF2B5EF4-FFF2-40B4-BE49-F238E27FC236}">
                <a16:creationId xmlns:a16="http://schemas.microsoft.com/office/drawing/2014/main" id="{DFBACEB0-0DF1-8846-ABF7-FAF863C89AAF}"/>
              </a:ext>
            </a:extLst>
          </p:cNvPr>
          <p:cNvPicPr>
            <a:picLocks noGrp="1" noChangeAspect="1"/>
          </p:cNvPicPr>
          <p:nvPr>
            <p:ph idx="1"/>
          </p:nvPr>
        </p:nvPicPr>
        <p:blipFill>
          <a:blip r:embed="rId2"/>
          <a:stretch>
            <a:fillRect/>
          </a:stretch>
        </p:blipFill>
        <p:spPr>
          <a:xfrm>
            <a:off x="1523932" y="1728789"/>
            <a:ext cx="9140959" cy="4757737"/>
          </a:xfrm>
        </p:spPr>
      </p:pic>
    </p:spTree>
    <p:extLst>
      <p:ext uri="{BB962C8B-B14F-4D97-AF65-F5344CB8AC3E}">
        <p14:creationId xmlns:p14="http://schemas.microsoft.com/office/powerpoint/2010/main" val="111955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AAF8-BFC8-2A48-8C51-079AB4B78EC6}"/>
              </a:ext>
            </a:extLst>
          </p:cNvPr>
          <p:cNvSpPr>
            <a:spLocks noGrp="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Where would you use chatbots and why should one use chatbots?</a:t>
            </a:r>
          </a:p>
        </p:txBody>
      </p:sp>
      <p:sp>
        <p:nvSpPr>
          <p:cNvPr id="4" name="Content Placeholder 3">
            <a:extLst>
              <a:ext uri="{FF2B5EF4-FFF2-40B4-BE49-F238E27FC236}">
                <a16:creationId xmlns:a16="http://schemas.microsoft.com/office/drawing/2014/main" id="{73A41442-2920-6B49-95BB-48E3C1D31B74}"/>
              </a:ext>
            </a:extLst>
          </p:cNvPr>
          <p:cNvSpPr>
            <a:spLocks noGrp="1"/>
          </p:cNvSpPr>
          <p:nvPr>
            <p:ph idx="1"/>
          </p:nvPr>
        </p:nvSpPr>
        <p:spPr>
          <a:xfrm>
            <a:off x="1141412" y="2249486"/>
            <a:ext cx="9905999" cy="4500229"/>
          </a:xfrm>
        </p:spPr>
        <p:txBody>
          <a:bodyPr>
            <a:normAutofit fontScale="85000" lnSpcReduction="20000"/>
          </a:bodyPr>
          <a:lstStyle/>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Where ?</a:t>
            </a:r>
          </a:p>
          <a:p>
            <a:r>
              <a:rPr lang="en-GB" dirty="0">
                <a:latin typeface="Tahoma" panose="020B0604030504040204" pitchFamily="34" charset="0"/>
                <a:ea typeface="Tahoma" panose="020B0604030504040204" pitchFamily="34" charset="0"/>
                <a:cs typeface="Tahoma" panose="020B0604030504040204" pitchFamily="34" charset="0"/>
              </a:rPr>
              <a:t>Help navigating a site</a:t>
            </a:r>
          </a:p>
          <a:p>
            <a:r>
              <a:rPr lang="en-GB" dirty="0">
                <a:latin typeface="Tahoma" panose="020B0604030504040204" pitchFamily="34" charset="0"/>
                <a:ea typeface="Tahoma" panose="020B0604030504040204" pitchFamily="34" charset="0"/>
                <a:cs typeface="Tahoma" panose="020B0604030504040204" pitchFamily="34" charset="0"/>
              </a:rPr>
              <a:t>Customer support for your order</a:t>
            </a:r>
          </a:p>
          <a:p>
            <a:r>
              <a:rPr lang="en-GB" dirty="0">
                <a:latin typeface="Tahoma" panose="020B0604030504040204" pitchFamily="34" charset="0"/>
                <a:ea typeface="Tahoma" panose="020B0604030504040204" pitchFamily="34" charset="0"/>
                <a:cs typeface="Tahoma" panose="020B0604030504040204" pitchFamily="34" charset="0"/>
              </a:rPr>
              <a:t>Improve your brand and user experience seamlessly</a:t>
            </a:r>
          </a:p>
          <a:p>
            <a:endParaRPr lang="en-GB"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GB" b="1" dirty="0">
                <a:latin typeface="Tahoma" panose="020B0604030504040204" pitchFamily="34" charset="0"/>
                <a:ea typeface="Tahoma" panose="020B0604030504040204" pitchFamily="34" charset="0"/>
                <a:cs typeface="Tahoma" panose="020B0604030504040204" pitchFamily="34" charset="0"/>
              </a:rPr>
              <a:t>Why ?</a:t>
            </a:r>
          </a:p>
          <a:p>
            <a:r>
              <a:rPr lang="en-GB" dirty="0">
                <a:latin typeface="Tahoma" panose="020B0604030504040204" pitchFamily="34" charset="0"/>
                <a:ea typeface="Tahoma" panose="020B0604030504040204" pitchFamily="34" charset="0"/>
                <a:cs typeface="Tahoma" panose="020B0604030504040204" pitchFamily="34" charset="0"/>
              </a:rPr>
              <a:t>They are autonomous and available 24/7</a:t>
            </a:r>
          </a:p>
          <a:p>
            <a:r>
              <a:rPr lang="en-GB" dirty="0">
                <a:latin typeface="Tahoma" panose="020B0604030504040204" pitchFamily="34" charset="0"/>
                <a:ea typeface="Tahoma" panose="020B0604030504040204" pitchFamily="34" charset="0"/>
                <a:cs typeface="Tahoma" panose="020B0604030504040204" pitchFamily="34" charset="0"/>
              </a:rPr>
              <a:t>They are fast </a:t>
            </a:r>
          </a:p>
          <a:p>
            <a:r>
              <a:rPr lang="en-GB" dirty="0">
                <a:latin typeface="Tahoma" panose="020B0604030504040204" pitchFamily="34" charset="0"/>
                <a:ea typeface="Tahoma" panose="020B0604030504040204" pitchFamily="34" charset="0"/>
                <a:cs typeface="Tahoma" panose="020B0604030504040204" pitchFamily="34" charset="0"/>
              </a:rPr>
              <a:t>They drive conversations</a:t>
            </a:r>
          </a:p>
          <a:p>
            <a:r>
              <a:rPr lang="en-GB" dirty="0">
                <a:latin typeface="Tahoma" panose="020B0604030504040204" pitchFamily="34" charset="0"/>
                <a:ea typeface="Tahoma" panose="020B0604030504040204" pitchFamily="34" charset="0"/>
                <a:cs typeface="Tahoma" panose="020B0604030504040204" pitchFamily="34" charset="0"/>
              </a:rPr>
              <a:t>They are relevant</a:t>
            </a:r>
          </a:p>
        </p:txBody>
      </p:sp>
    </p:spTree>
    <p:extLst>
      <p:ext uri="{BB962C8B-B14F-4D97-AF65-F5344CB8AC3E}">
        <p14:creationId xmlns:p14="http://schemas.microsoft.com/office/powerpoint/2010/main" val="31777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8278-5421-AE44-B7AD-0ECC87B264E9}"/>
              </a:ext>
            </a:extLst>
          </p:cNvPr>
          <p:cNvSpPr>
            <a:spLocks noGrp="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Types of chatbots</a:t>
            </a:r>
          </a:p>
        </p:txBody>
      </p:sp>
      <p:sp>
        <p:nvSpPr>
          <p:cNvPr id="3" name="Content Placeholder 2">
            <a:extLst>
              <a:ext uri="{FF2B5EF4-FFF2-40B4-BE49-F238E27FC236}">
                <a16:creationId xmlns:a16="http://schemas.microsoft.com/office/drawing/2014/main" id="{25B2B2C4-9D5D-5F41-B28F-CD1B26791BF5}"/>
              </a:ext>
            </a:extLst>
          </p:cNvPr>
          <p:cNvSpPr>
            <a:spLocks noGrp="1"/>
          </p:cNvSpPr>
          <p:nvPr>
            <p:ph idx="1"/>
          </p:nvPr>
        </p:nvSpPr>
        <p:spPr>
          <a:xfrm>
            <a:off x="1141412" y="2249486"/>
            <a:ext cx="9905999" cy="3934745"/>
          </a:xfrm>
        </p:spPr>
        <p:txBody>
          <a:bodyPr>
            <a:normAutofit/>
          </a:bodyPr>
          <a:lstStyle/>
          <a:p>
            <a:pPr marL="0" indent="0">
              <a:buNone/>
            </a:pPr>
            <a:r>
              <a:rPr lang="en-GB" dirty="0">
                <a:latin typeface="Tahoma" panose="020B0604030504040204" pitchFamily="34" charset="0"/>
                <a:ea typeface="Tahoma" panose="020B0604030504040204" pitchFamily="34" charset="0"/>
                <a:cs typeface="Tahoma" panose="020B0604030504040204" pitchFamily="34" charset="0"/>
              </a:rPr>
              <a:t>There are mainly 2 types of chatbots:</a:t>
            </a:r>
          </a:p>
          <a:p>
            <a:pPr marL="0" indent="0">
              <a:buNone/>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sz="2400" dirty="0">
                <a:latin typeface="Tahoma" panose="020B0604030504040204" pitchFamily="34" charset="0"/>
                <a:ea typeface="Tahoma" panose="020B0604030504040204" pitchFamily="34" charset="0"/>
                <a:cs typeface="Tahoma" panose="020B0604030504040204" pitchFamily="34" charset="0"/>
              </a:rPr>
              <a:t>Rule based bots</a:t>
            </a:r>
          </a:p>
          <a:p>
            <a:pPr marL="914400" lvl="2" indent="0">
              <a:buNone/>
            </a:pPr>
            <a:r>
              <a:rPr lang="en-GB" sz="2000" dirty="0">
                <a:latin typeface="Tahoma" panose="020B0604030504040204" pitchFamily="34" charset="0"/>
                <a:ea typeface="Tahoma" panose="020B0604030504040204" pitchFamily="34" charset="0"/>
                <a:cs typeface="Tahoma" panose="020B0604030504040204" pitchFamily="34" charset="0"/>
              </a:rPr>
              <a:t>Example: </a:t>
            </a:r>
            <a:r>
              <a:rPr lang="en-GB" sz="2000" dirty="0">
                <a:latin typeface="Tahoma" panose="020B0604030504040204" pitchFamily="34" charset="0"/>
                <a:ea typeface="Tahoma" panose="020B0604030504040204" pitchFamily="34" charset="0"/>
                <a:cs typeface="Tahoma" panose="020B0604030504040204" pitchFamily="34" charset="0"/>
                <a:hlinkClick r:id="rId2"/>
              </a:rPr>
              <a:t>Chatfuel</a:t>
            </a:r>
            <a:r>
              <a:rPr lang="en-GB" sz="2000" dirty="0">
                <a:latin typeface="Tahoma" panose="020B0604030504040204" pitchFamily="34" charset="0"/>
                <a:ea typeface="Tahoma" panose="020B0604030504040204" pitchFamily="34" charset="0"/>
                <a:cs typeface="Tahoma" panose="020B0604030504040204" pitchFamily="34" charset="0"/>
              </a:rPr>
              <a:t> , </a:t>
            </a:r>
            <a:r>
              <a:rPr lang="en-GB" sz="2000" dirty="0">
                <a:latin typeface="Tahoma" panose="020B0604030504040204" pitchFamily="34" charset="0"/>
                <a:ea typeface="Tahoma" panose="020B0604030504040204" pitchFamily="34" charset="0"/>
                <a:cs typeface="Tahoma" panose="020B0604030504040204" pitchFamily="34" charset="0"/>
                <a:hlinkClick r:id="rId3"/>
              </a:rPr>
              <a:t>Manychat</a:t>
            </a:r>
            <a:r>
              <a:rPr lang="en-GB" sz="2000" dirty="0">
                <a:latin typeface="Tahoma" panose="020B0604030504040204" pitchFamily="34" charset="0"/>
                <a:ea typeface="Tahoma" panose="020B0604030504040204" pitchFamily="34" charset="0"/>
                <a:cs typeface="Tahoma" panose="020B0604030504040204" pitchFamily="34" charset="0"/>
              </a:rPr>
              <a:t>, </a:t>
            </a:r>
            <a:r>
              <a:rPr lang="en-GB" sz="2000" dirty="0">
                <a:latin typeface="Tahoma" panose="020B0604030504040204" pitchFamily="34" charset="0"/>
                <a:ea typeface="Tahoma" panose="020B0604030504040204" pitchFamily="34" charset="0"/>
                <a:cs typeface="Tahoma" panose="020B0604030504040204" pitchFamily="34" charset="0"/>
                <a:hlinkClick r:id="rId4"/>
              </a:rPr>
              <a:t>Facebook Itsalive</a:t>
            </a:r>
            <a:r>
              <a:rPr lang="en-GB" sz="2000" dirty="0">
                <a:latin typeface="Tahoma" panose="020B0604030504040204" pitchFamily="34" charset="0"/>
                <a:ea typeface="Tahoma" panose="020B0604030504040204" pitchFamily="34" charset="0"/>
                <a:cs typeface="Tahoma" panose="020B0604030504040204" pitchFamily="34" charset="0"/>
              </a:rPr>
              <a:t> etc..,</a:t>
            </a:r>
          </a:p>
          <a:p>
            <a:pPr marL="914400" lvl="2" indent="0">
              <a:buNone/>
            </a:pPr>
            <a:endParaRPr lang="en-GB" sz="2000" dirty="0">
              <a:latin typeface="Tahoma" panose="020B0604030504040204" pitchFamily="34" charset="0"/>
              <a:ea typeface="Tahoma" panose="020B0604030504040204" pitchFamily="34" charset="0"/>
              <a:cs typeface="Tahoma" panose="020B0604030504040204" pitchFamily="34" charset="0"/>
            </a:endParaRPr>
          </a:p>
          <a:p>
            <a:pPr lvl="1"/>
            <a:r>
              <a:rPr lang="en-GB" sz="2400" dirty="0">
                <a:latin typeface="Tahoma" panose="020B0604030504040204" pitchFamily="34" charset="0"/>
                <a:ea typeface="Tahoma" panose="020B0604030504040204" pitchFamily="34" charset="0"/>
                <a:cs typeface="Tahoma" panose="020B0604030504040204" pitchFamily="34" charset="0"/>
              </a:rPr>
              <a:t>AI based chatbots </a:t>
            </a:r>
          </a:p>
          <a:p>
            <a:pPr lvl="2"/>
            <a:r>
              <a:rPr lang="en-GB" sz="2200" dirty="0">
                <a:latin typeface="Tahoma" panose="020B0604030504040204" pitchFamily="34" charset="0"/>
                <a:ea typeface="Tahoma" panose="020B0604030504040204" pitchFamily="34" charset="0"/>
                <a:cs typeface="Tahoma" panose="020B0604030504040204" pitchFamily="34" charset="0"/>
              </a:rPr>
              <a:t>Example: </a:t>
            </a:r>
            <a:r>
              <a:rPr lang="en-GB" sz="2200" dirty="0">
                <a:latin typeface="Tahoma" panose="020B0604030504040204" pitchFamily="34" charset="0"/>
                <a:ea typeface="Tahoma" panose="020B0604030504040204" pitchFamily="34" charset="0"/>
                <a:cs typeface="Tahoma" panose="020B0604030504040204" pitchFamily="34" charset="0"/>
                <a:hlinkClick r:id="rId5"/>
              </a:rPr>
              <a:t>Google Dialogflow</a:t>
            </a:r>
            <a:r>
              <a:rPr lang="en-GB" sz="2200" dirty="0">
                <a:latin typeface="Tahoma" panose="020B0604030504040204" pitchFamily="34" charset="0"/>
                <a:ea typeface="Tahoma" panose="020B0604030504040204" pitchFamily="34" charset="0"/>
                <a:cs typeface="Tahoma" panose="020B0604030504040204" pitchFamily="34" charset="0"/>
              </a:rPr>
              <a:t>, </a:t>
            </a:r>
            <a:r>
              <a:rPr lang="en-GB" sz="2200" dirty="0">
                <a:latin typeface="Tahoma" panose="020B0604030504040204" pitchFamily="34" charset="0"/>
                <a:ea typeface="Tahoma" panose="020B0604030504040204" pitchFamily="34" charset="0"/>
                <a:cs typeface="Tahoma" panose="020B0604030504040204" pitchFamily="34" charset="0"/>
                <a:hlinkClick r:id="rId6"/>
              </a:rPr>
              <a:t>IBM Watson</a:t>
            </a:r>
            <a:r>
              <a:rPr lang="en-GB" sz="2200" dirty="0">
                <a:latin typeface="Tahoma" panose="020B0604030504040204" pitchFamily="34" charset="0"/>
                <a:ea typeface="Tahoma" panose="020B0604030504040204" pitchFamily="34" charset="0"/>
                <a:cs typeface="Tahoma" panose="020B0604030504040204" pitchFamily="34" charset="0"/>
              </a:rPr>
              <a:t> etc..,</a:t>
            </a:r>
          </a:p>
        </p:txBody>
      </p:sp>
    </p:spTree>
    <p:extLst>
      <p:ext uri="{BB962C8B-B14F-4D97-AF65-F5344CB8AC3E}">
        <p14:creationId xmlns:p14="http://schemas.microsoft.com/office/powerpoint/2010/main" val="280618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79B2-0000-6748-9AAD-5E0196951A72}"/>
              </a:ext>
            </a:extLst>
          </p:cNvPr>
          <p:cNvSpPr>
            <a:spLocks noGrp="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Rule based chatbots</a:t>
            </a:r>
          </a:p>
        </p:txBody>
      </p:sp>
      <p:sp>
        <p:nvSpPr>
          <p:cNvPr id="3" name="Content Placeholder 2">
            <a:extLst>
              <a:ext uri="{FF2B5EF4-FFF2-40B4-BE49-F238E27FC236}">
                <a16:creationId xmlns:a16="http://schemas.microsoft.com/office/drawing/2014/main" id="{BE8726D4-FDCF-7948-9D08-533377599E74}"/>
              </a:ext>
            </a:extLst>
          </p:cNvPr>
          <p:cNvSpPr>
            <a:spLocks noGrp="1"/>
          </p:cNvSpPr>
          <p:nvPr>
            <p:ph idx="1"/>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Basic chatbots</a:t>
            </a:r>
          </a:p>
          <a:p>
            <a:r>
              <a:rPr lang="en-GB" dirty="0">
                <a:latin typeface="Tahoma" panose="020B0604030504040204" pitchFamily="34" charset="0"/>
                <a:ea typeface="Tahoma" panose="020B0604030504040204" pitchFamily="34" charset="0"/>
                <a:cs typeface="Tahoma" panose="020B0604030504040204" pitchFamily="34" charset="0"/>
              </a:rPr>
              <a:t>Know only about rules that they are pre-programmed with(bunch of if-else statements)</a:t>
            </a:r>
          </a:p>
          <a:p>
            <a:r>
              <a:rPr lang="en-GB" dirty="0">
                <a:latin typeface="Tahoma" panose="020B0604030504040204" pitchFamily="34" charset="0"/>
                <a:ea typeface="Tahoma" panose="020B0604030504040204" pitchFamily="34" charset="0"/>
                <a:cs typeface="Tahoma" panose="020B0604030504040204" pitchFamily="34" charset="0"/>
              </a:rPr>
              <a:t>Static</a:t>
            </a:r>
          </a:p>
          <a:p>
            <a:r>
              <a:rPr lang="en-GB" dirty="0">
                <a:latin typeface="Tahoma" panose="020B0604030504040204" pitchFamily="34" charset="0"/>
                <a:ea typeface="Tahoma" panose="020B0604030504040204" pitchFamily="34" charset="0"/>
                <a:cs typeface="Tahoma" panose="020B0604030504040204" pitchFamily="34" charset="0"/>
              </a:rPr>
              <a:t>Cannot learn</a:t>
            </a:r>
          </a:p>
        </p:txBody>
      </p:sp>
    </p:spTree>
    <p:extLst>
      <p:ext uri="{BB962C8B-B14F-4D97-AF65-F5344CB8AC3E}">
        <p14:creationId xmlns:p14="http://schemas.microsoft.com/office/powerpoint/2010/main" val="274390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6FD-D3F0-1B43-BD62-6BA100743655}"/>
              </a:ext>
            </a:extLst>
          </p:cNvPr>
          <p:cNvSpPr>
            <a:spLocks noGrp="1"/>
          </p:cNvSpPr>
          <p:nvPr>
            <p:ph type="title"/>
          </p:nvPr>
        </p:nvSpPr>
        <p:spPr/>
        <p:txBody>
          <a:bodyPr/>
          <a:lstStyle/>
          <a:p>
            <a:r>
              <a:rPr lang="en-GB" dirty="0"/>
              <a:t>AI based </a:t>
            </a:r>
            <a:r>
              <a:rPr lang="en-GB" dirty="0">
                <a:latin typeface="Tahoma" panose="020B0604030504040204" pitchFamily="34" charset="0"/>
                <a:ea typeface="Tahoma" panose="020B0604030504040204" pitchFamily="34" charset="0"/>
                <a:cs typeface="Tahoma" panose="020B0604030504040204" pitchFamily="34" charset="0"/>
              </a:rPr>
              <a:t>chatbots</a:t>
            </a:r>
          </a:p>
        </p:txBody>
      </p:sp>
      <p:sp>
        <p:nvSpPr>
          <p:cNvPr id="3" name="Content Placeholder 2">
            <a:extLst>
              <a:ext uri="{FF2B5EF4-FFF2-40B4-BE49-F238E27FC236}">
                <a16:creationId xmlns:a16="http://schemas.microsoft.com/office/drawing/2014/main" id="{22594B7E-0AF1-884E-9F74-01BADD7724D8}"/>
              </a:ext>
            </a:extLst>
          </p:cNvPr>
          <p:cNvSpPr>
            <a:spLocks noGrp="1"/>
          </p:cNvSpPr>
          <p:nvPr>
            <p:ph idx="1"/>
          </p:nvPr>
        </p:nvSpPr>
        <p:spPr>
          <a:xfrm>
            <a:off x="1141412" y="2249487"/>
            <a:ext cx="9905999" cy="3838492"/>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Intelligent, can learn from previous conversations using machine learning techniques</a:t>
            </a:r>
          </a:p>
          <a:p>
            <a:r>
              <a:rPr lang="en-GB" dirty="0">
                <a:latin typeface="Tahoma" panose="020B0604030504040204" pitchFamily="34" charset="0"/>
                <a:ea typeface="Tahoma" panose="020B0604030504040204" pitchFamily="34" charset="0"/>
                <a:cs typeface="Tahoma" panose="020B0604030504040204" pitchFamily="34" charset="0"/>
              </a:rPr>
              <a:t>Dynamic</a:t>
            </a:r>
          </a:p>
          <a:p>
            <a:r>
              <a:rPr lang="en-GB" dirty="0">
                <a:latin typeface="Tahoma" panose="020B0604030504040204" pitchFamily="34" charset="0"/>
                <a:ea typeface="Tahoma" panose="020B0604030504040204" pitchFamily="34" charset="0"/>
                <a:cs typeface="Tahoma" panose="020B0604030504040204" pitchFamily="34" charset="0"/>
              </a:rPr>
              <a:t>Learn from human conversations in the past and there by getting better over time</a:t>
            </a:r>
          </a:p>
          <a:p>
            <a:r>
              <a:rPr lang="en-GB" dirty="0">
                <a:latin typeface="Tahoma" panose="020B0604030504040204" pitchFamily="34" charset="0"/>
                <a:ea typeface="Tahoma" panose="020B0604030504040204" pitchFamily="34" charset="0"/>
                <a:cs typeface="Tahoma" panose="020B0604030504040204" pitchFamily="34" charset="0"/>
              </a:rPr>
              <a:t>In other words, the AI based bot figures out intent of human conversation using Natural language processing and other techniques</a:t>
            </a:r>
          </a:p>
        </p:txBody>
      </p:sp>
    </p:spTree>
    <p:extLst>
      <p:ext uri="{BB962C8B-B14F-4D97-AF65-F5344CB8AC3E}">
        <p14:creationId xmlns:p14="http://schemas.microsoft.com/office/powerpoint/2010/main" val="3908449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9C51-D6BF-1E4D-848A-4FDFC8F1B79E}"/>
              </a:ext>
            </a:extLst>
          </p:cNvPr>
          <p:cNvSpPr>
            <a:spLocks noGrp="1"/>
          </p:cNvSpPr>
          <p:nvPr>
            <p:ph type="title"/>
          </p:nvPr>
        </p:nvSpPr>
        <p:spPr/>
        <p:txBody>
          <a:bodyPr/>
          <a:lstStyle/>
          <a:p>
            <a:r>
              <a:rPr lang="en-GB" dirty="0"/>
              <a:t>Typical workflow of AI bot </a:t>
            </a:r>
          </a:p>
        </p:txBody>
      </p:sp>
      <p:pic>
        <p:nvPicPr>
          <p:cNvPr id="9" name="Content Placeholder 8">
            <a:extLst>
              <a:ext uri="{FF2B5EF4-FFF2-40B4-BE49-F238E27FC236}">
                <a16:creationId xmlns:a16="http://schemas.microsoft.com/office/drawing/2014/main" id="{C33DA0A2-0719-EE49-991F-0B765B62913D}"/>
              </a:ext>
            </a:extLst>
          </p:cNvPr>
          <p:cNvPicPr>
            <a:picLocks noGrp="1" noChangeAspect="1"/>
          </p:cNvPicPr>
          <p:nvPr>
            <p:ph idx="1"/>
          </p:nvPr>
        </p:nvPicPr>
        <p:blipFill>
          <a:blip r:embed="rId2"/>
          <a:stretch>
            <a:fillRect/>
          </a:stretch>
        </p:blipFill>
        <p:spPr>
          <a:xfrm>
            <a:off x="1357313" y="1866291"/>
            <a:ext cx="9915525" cy="4692091"/>
          </a:xfrm>
        </p:spPr>
      </p:pic>
    </p:spTree>
    <p:extLst>
      <p:ext uri="{BB962C8B-B14F-4D97-AF65-F5344CB8AC3E}">
        <p14:creationId xmlns:p14="http://schemas.microsoft.com/office/powerpoint/2010/main" val="14847148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371</TotalTime>
  <Words>1565</Words>
  <Application>Microsoft Macintosh PowerPoint</Application>
  <PresentationFormat>Widescreen</PresentationFormat>
  <Paragraphs>113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Tahoma</vt:lpstr>
      <vt:lpstr>Trebuchet MS</vt:lpstr>
      <vt:lpstr>Tw Cen MT</vt:lpstr>
      <vt:lpstr>Circuit</vt:lpstr>
      <vt:lpstr>Neural chatbots for official statistics</vt:lpstr>
      <vt:lpstr>introduction</vt:lpstr>
      <vt:lpstr>What are chatbots ?</vt:lpstr>
      <vt:lpstr>Chatbots are everywhere</vt:lpstr>
      <vt:lpstr>Where would you use chatbots and why should one use chatbots?</vt:lpstr>
      <vt:lpstr>Types of chatbots</vt:lpstr>
      <vt:lpstr>Rule based chatbots</vt:lpstr>
      <vt:lpstr>AI based chatbots</vt:lpstr>
      <vt:lpstr>Typical workflow of AI bot </vt:lpstr>
      <vt:lpstr>AI BOT workflow</vt:lpstr>
      <vt:lpstr>AI BOT workflow (continued..)</vt:lpstr>
      <vt:lpstr>What is deep learning ? </vt:lpstr>
      <vt:lpstr>Deep learning mechanisms</vt:lpstr>
      <vt:lpstr>Applications of Deep learning</vt:lpstr>
      <vt:lpstr>CHATBOT Demos</vt:lpstr>
      <vt:lpstr>Types of bots analysed</vt:lpstr>
      <vt:lpstr>Interactive BOT Using chat fuel</vt:lpstr>
      <vt:lpstr>Interactive BOT Using chat fuel (CONT..)</vt:lpstr>
      <vt:lpstr>Driverless car bot using IBM Watson</vt:lpstr>
      <vt:lpstr>Driverless CAR bot using IBM Watson (CONT..)</vt:lpstr>
      <vt:lpstr>Weather forecast bot using Google dialog flow </vt:lpstr>
      <vt:lpstr>Weather forecast bot using Google dialog flow (CONT..)</vt:lpstr>
      <vt:lpstr>Stock predictor bot using LSTM</vt:lpstr>
      <vt:lpstr>Stock predictor bot using LSTM (Cont…)</vt:lpstr>
      <vt:lpstr>Unsupervised Chatbot with deep nlp</vt:lpstr>
      <vt:lpstr>Unsupervised Chatbot with deep nlp(CONT…)</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chatbots for official statistics</dc:title>
  <dc:creator>Microsoft Office User</dc:creator>
  <cp:lastModifiedBy>Microsoft Office User</cp:lastModifiedBy>
  <cp:revision>34</cp:revision>
  <dcterms:created xsi:type="dcterms:W3CDTF">2019-02-07T18:46:19Z</dcterms:created>
  <dcterms:modified xsi:type="dcterms:W3CDTF">2019-02-08T01:06:11Z</dcterms:modified>
</cp:coreProperties>
</file>